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omments/modernComment_1B0_145C1B4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1_26E2DFDB.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495_5947E5D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42"/>
  </p:notesMasterIdLst>
  <p:sldIdLst>
    <p:sldId id="432" r:id="rId5"/>
    <p:sldId id="2147326763" r:id="rId6"/>
    <p:sldId id="456" r:id="rId7"/>
    <p:sldId id="2147326775" r:id="rId8"/>
    <p:sldId id="460" r:id="rId9"/>
    <p:sldId id="2147326761" r:id="rId10"/>
    <p:sldId id="257" r:id="rId11"/>
    <p:sldId id="462" r:id="rId12"/>
    <p:sldId id="1173" r:id="rId13"/>
    <p:sldId id="332" r:id="rId14"/>
    <p:sldId id="371" r:id="rId15"/>
    <p:sldId id="2147326773" r:id="rId16"/>
    <p:sldId id="458" r:id="rId17"/>
    <p:sldId id="2147326765" r:id="rId18"/>
    <p:sldId id="2147326766" r:id="rId19"/>
    <p:sldId id="459" r:id="rId20"/>
    <p:sldId id="2147326776" r:id="rId21"/>
    <p:sldId id="463" r:id="rId22"/>
    <p:sldId id="2147326778" r:id="rId23"/>
    <p:sldId id="2147326777" r:id="rId24"/>
    <p:sldId id="466" r:id="rId25"/>
    <p:sldId id="2147326780" r:id="rId26"/>
    <p:sldId id="287" r:id="rId27"/>
    <p:sldId id="2147326774" r:id="rId28"/>
    <p:sldId id="273" r:id="rId29"/>
    <p:sldId id="277" r:id="rId30"/>
    <p:sldId id="457" r:id="rId31"/>
    <p:sldId id="455" r:id="rId32"/>
    <p:sldId id="328" r:id="rId33"/>
    <p:sldId id="334" r:id="rId34"/>
    <p:sldId id="336" r:id="rId35"/>
    <p:sldId id="335" r:id="rId36"/>
    <p:sldId id="337" r:id="rId37"/>
    <p:sldId id="338" r:id="rId38"/>
    <p:sldId id="2147326772" r:id="rId39"/>
    <p:sldId id="2147326779" r:id="rId40"/>
    <p:sldId id="2147326701" r:id="rId41"/>
  </p:sldIdLst>
  <p:sldSz cx="12192000" cy="6858000"/>
  <p:notesSz cx="6858000" cy="9945688"/>
  <p:embeddedFontLst>
    <p:embeddedFont>
      <p:font typeface="Chalkduster" panose="03050602040202020205" pitchFamily="66" charset="77"/>
      <p:regular r:id="rId43"/>
    </p:embeddedFont>
    <p:embeddedFont>
      <p:font typeface="Figtree" pitchFamily="2" charset="0"/>
      <p:regular r:id="rId44"/>
      <p:bold r:id="rId45"/>
      <p:italic r:id="rId46"/>
      <p:boldItalic r:id="rId47"/>
    </p:embeddedFont>
    <p:embeddedFont>
      <p:font typeface="Figtree Black" pitchFamily="2" charset="0"/>
      <p:bold r:id="rId48"/>
      <p:italic r:id="rId49"/>
      <p:boldItalic r:id="rId50"/>
    </p:embeddedFont>
    <p:embeddedFont>
      <p:font typeface="Figtree ExtraBold" pitchFamily="2" charset="0"/>
      <p:bold r:id="rId51"/>
      <p:italic r:id="rId52"/>
      <p:boldItalic r:id="rId53"/>
    </p:embeddedFont>
    <p:embeddedFont>
      <p:font typeface="Figtree Light" pitchFamily="2" charset="0"/>
      <p:regular r:id="rId54"/>
      <p:italic r:id="rId55"/>
    </p:embeddedFont>
    <p:embeddedFont>
      <p:font typeface="Figtree Medium" pitchFamily="2" charset="0"/>
      <p:regular r:id="rId56"/>
      <p:italic r:id="rId57"/>
    </p:embeddedFont>
    <p:embeddedFont>
      <p:font typeface="Figtree SemiBold" pitchFamily="2" charset="0"/>
      <p:regular r:id="rId58"/>
      <p:bold r:id="rId59"/>
      <p:italic r:id="rId60"/>
      <p:boldItalic r:id="rId61"/>
    </p:embeddedFont>
    <p:embeddedFont>
      <p:font typeface="Georgia" panose="02040502050405020303" pitchFamily="18" charset="0"/>
      <p:regular r:id="rId62"/>
      <p:bold r:id="rId63"/>
      <p:italic r:id="rId64"/>
      <p:boldItalic r:id="rId65"/>
    </p:embeddedFont>
    <p:embeddedFont>
      <p:font typeface="Raleway" panose="020B0003030101060003" pitchFamily="34" charset="0"/>
      <p:regular r:id="rId66"/>
      <p:bold r:id="rId67"/>
      <p:italic r:id="rId68"/>
      <p:boldItalic r:id="rId69"/>
    </p:embeddedFont>
    <p:embeddedFont>
      <p:font typeface="Spartan" pitchFamily="2" charset="77"/>
      <p:regular r:id="rId70"/>
      <p:bold r:id="rId71"/>
    </p:embeddedFont>
    <p:embeddedFont>
      <p:font typeface="Unilever DIN Offc Pro Regular" panose="020F0502020204030204" pitchFamily="3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orient="horz" pos="2160" userDrawn="1">
          <p15:clr>
            <a:srgbClr val="A4A3A4"/>
          </p15:clr>
        </p15:guide>
        <p15:guide id="3" pos="5904" userDrawn="1">
          <p15:clr>
            <a:srgbClr val="A4A3A4"/>
          </p15:clr>
        </p15:guide>
        <p15:guide id="5" orient="horz" pos="595" userDrawn="1">
          <p15:clr>
            <a:srgbClr val="A4A3A4"/>
          </p15:clr>
        </p15:guide>
        <p15:guide id="6" pos="325" userDrawn="1">
          <p15:clr>
            <a:srgbClr val="A4A3A4"/>
          </p15:clr>
        </p15:guide>
        <p15:guide id="7" pos="4861" userDrawn="1">
          <p15:clr>
            <a:srgbClr val="A4A3A4"/>
          </p15:clr>
        </p15:guide>
        <p15:guide id="8" orient="horz" pos="3407" userDrawn="1">
          <p15:clr>
            <a:srgbClr val="A4A3A4"/>
          </p15:clr>
        </p15:guide>
        <p15:guide id="9" orient="horz" pos="4065" userDrawn="1">
          <p15:clr>
            <a:srgbClr val="A4A3A4"/>
          </p15:clr>
        </p15:guide>
        <p15:guide id="10" pos="1776" userDrawn="1">
          <p15:clr>
            <a:srgbClr val="A4A3A4"/>
          </p15:clr>
        </p15:guide>
        <p15:guide id="11" orient="horz" pos="18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F44A16-EDD0-3FA9-1407-1BFEC2B43DE5}" name="Trevor Sumner" initials="TS" userId="S::trevor@i-genie.ai::9c18eb98-3f05-4fce-9009-651d6df46955" providerId="AD"/>
  <p188:author id="{ABF5D31C-E832-E817-278C-C024354D5D9F}" name="Sthanunathan Srinivasan" initials="SS" userId="S::Stan@GrowthInSight.onmicrosoft.com::50ecbf1a-8354-4ca2-a465-b5ff861a56ca" providerId="AD"/>
  <p188:author id="{6EABD923-E0BA-2318-D8FD-883715E6EB02}" name="Trevor Sumner" initials="" userId="S::Trevor@i-genie.ai::9c18eb98-3f05-4fce-9009-651d6df46955" providerId="AD"/>
  <p188:author id="{C315422C-79CE-A604-3BE7-FF25CC1981BC}" name="Sthanunathan Srinivasan" initials="SS" userId="S::stan@i-genie.ai::2ae2de73-4bbf-4568-a829-f8401e2307c0" providerId="AD"/>
  <p188:author id="{110D1861-4256-223D-7F87-8BC731546FF3}" name="Paul" initials="Pa" userId="S::paul@i-genie.ai::c9dae84d-3424-444e-b05c-4e0764eed055" providerId="AD"/>
  <p188:author id="{0470A47C-5806-C7AC-9ED7-AA06B20A17E3}" name="Indivar Kushari" initials="IK" userId="S::indy@i-genie.ai::f3decd3f-713f-4884-becb-ebe38733e2d0" providerId="AD"/>
  <p188:author id="{BB3644C5-BAA8-ED88-F3E9-769BE5EE66ED}" name="Linda Hoeberigs" initials="LH" userId="S::linda@i-genie.ai::16215c03-8c5a-4219-b71c-e658ff1512eb" providerId="AD"/>
  <p188:author id="{51F2DACB-0650-8D0F-9D08-C09055199B2D}" name="Yannis Tsitsonis" initials="YT" userId="77edb1896370c9c7" providerId="Windows Live"/>
  <p188:author id="{6DBAF7D1-3D68-E9C4-3688-A74DEAE86479}" name="Paul" initials="PV" userId="S::Paul@i-genie.ai::c9dae84d-3424-444e-b05c-4e0764eed055" providerId="AD"/>
  <p188:author id="{EA1519DD-D16B-5878-E532-E16EA65703CF}" name="Tsitsonis, Yannis" initials="" userId="S::Yannis.Tsitsonis@unilever.com::4f220360-f3e8-4f7b-9247-ac1646fec377" providerId="AD"/>
  <p188:author id="{5C0255F2-4CBC-0A67-D263-CB13EC12D7AD}" name="Indivar Kushari" initials="IK" userId="S::Indy@i-genie.ai::f3decd3f-713f-4884-becb-ebe38733e2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E09"/>
    <a:srgbClr val="FFFFFF"/>
    <a:srgbClr val="BB567C"/>
    <a:srgbClr val="FDE727"/>
    <a:srgbClr val="343650"/>
    <a:srgbClr val="4A8B4A"/>
    <a:srgbClr val="F69339"/>
    <a:srgbClr val="252638"/>
    <a:srgbClr val="363751"/>
    <a:srgbClr val="DFF2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106783-98F7-614D-9614-2583B05808EE}" v="5" dt="2025-04-18T18:20:05.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77"/>
    <p:restoredTop sz="94932"/>
  </p:normalViewPr>
  <p:slideViewPr>
    <p:cSldViewPr snapToGrid="0">
      <p:cViewPr varScale="1">
        <p:scale>
          <a:sx n="91" d="100"/>
          <a:sy n="91" d="100"/>
        </p:scale>
        <p:origin x="192" y="816"/>
      </p:cViewPr>
      <p:guideLst>
        <p:guide orient="horz" pos="1570"/>
        <p:guide orient="horz" pos="2160"/>
        <p:guide pos="5904"/>
        <p:guide orient="horz" pos="595"/>
        <p:guide pos="325"/>
        <p:guide pos="4861"/>
        <p:guide orient="horz" pos="3407"/>
        <p:guide orient="horz" pos="4065"/>
        <p:guide pos="1776"/>
        <p:guide orient="horz" pos="1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72" Type="http://schemas.openxmlformats.org/officeDocument/2006/relationships/font" Target="fonts/font30.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9.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font" Target="fonts/font3.fntdata"/><Relationship Id="rId66" Type="http://schemas.openxmlformats.org/officeDocument/2006/relationships/font" Target="fonts/font24.fntdata"/></Relationships>
</file>

<file path=ppt/comments/modernComment_101_26E2DFDB.xml><?xml version="1.0" encoding="utf-8"?>
<p188:cmLst xmlns:a="http://schemas.openxmlformats.org/drawingml/2006/main" xmlns:r="http://schemas.openxmlformats.org/officeDocument/2006/relationships" xmlns:p188="http://schemas.microsoft.com/office/powerpoint/2018/8/main">
  <p188:cm id="{3018CE37-3F96-444D-996C-65608206B9B5}" authorId="{ABF5D31C-E832-E817-278C-C024354D5D9F}" created="2025-04-14T20:27:17.961">
    <pc:sldMkLst xmlns:pc="http://schemas.microsoft.com/office/powerpoint/2013/main/command">
      <pc:docMk/>
      <pc:sldMk cId="652402651" sldId="257"/>
    </pc:sldMkLst>
    <p188:txBody>
      <a:bodyPr/>
      <a:lstStyle/>
      <a:p>
        <a:r>
          <a:rPr lang="en-US"/>
          <a:t>1920s… P&amp;G starts market research in 1924. Unilever did so across the pond around the same time</a:t>
        </a:r>
      </a:p>
    </p188:txBody>
  </p188:cm>
  <p188:cm id="{F1F5F1B7-ADCB-7C43-821C-7AE6563B59BE}" authorId="{ABF5D31C-E832-E817-278C-C024354D5D9F}" created="2025-04-15T20:08:10.947">
    <pc:sldMkLst xmlns:pc="http://schemas.microsoft.com/office/powerpoint/2013/main/command">
      <pc:docMk/>
      <pc:sldMk cId="652402651" sldId="257"/>
    </pc:sldMkLst>
    <p188:txBody>
      <a:bodyPr/>
      <a:lstStyle/>
      <a:p>
        <a:r>
          <a:rPr lang="en-US"/>
          <a:t>2020s rapid growth of DIY tools followed by use of AI for research instrument development and analysis - Faster, Better Horse</a:t>
        </a:r>
      </a:p>
    </p188:txBody>
  </p188:cm>
</p188:cmLst>
</file>

<file path=ppt/comments/modernComment_1B0_145C1B40.xml><?xml version="1.0" encoding="utf-8"?>
<p188:cmLst xmlns:a="http://schemas.openxmlformats.org/drawingml/2006/main" xmlns:r="http://schemas.openxmlformats.org/officeDocument/2006/relationships" xmlns:p188="http://schemas.microsoft.com/office/powerpoint/2018/8/main">
  <p188:cm id="{AF9D6387-094F-8842-A9D8-3FB1DDEAB16E}" authorId="{110D1861-4256-223D-7F87-8BC731546FF3}" created="2025-01-08T14:08:47.823">
    <pc:sldMkLst xmlns:pc="http://schemas.microsoft.com/office/powerpoint/2013/main/command">
      <pc:docMk/>
      <pc:sldMk cId="423754350" sldId="353"/>
    </pc:sldMkLst>
    <p188:txBody>
      <a:bodyPr/>
      <a:lstStyle/>
      <a:p>
        <a:r>
          <a:rPr lang="en-GB"/>
          <a:t>Need to think through how we can make more reference to GEnerative AI coming up with the Ideas and the Idea descriptions and also putting concepts into field. That didn't come through strongly for me.</a:t>
        </a:r>
      </a:p>
    </p188:txBody>
  </p188:cm>
</p188:cmLst>
</file>

<file path=ppt/comments/modernComment_495_5947E5D6.xml><?xml version="1.0" encoding="utf-8"?>
<p188:cmLst xmlns:a="http://schemas.openxmlformats.org/drawingml/2006/main" xmlns:r="http://schemas.openxmlformats.org/officeDocument/2006/relationships" xmlns:p188="http://schemas.microsoft.com/office/powerpoint/2018/8/main">
  <p188:cm id="{B534DD34-0158-3D4E-BFDC-62D8FEA970C3}" authorId="{ABF5D31C-E832-E817-278C-C024354D5D9F}" created="2025-04-15T11:35:15.860">
    <pc:sldMkLst xmlns:pc="http://schemas.microsoft.com/office/powerpoint/2013/main/command">
      <pc:docMk/>
      <pc:sldMk cId="1497884118" sldId="1173"/>
    </pc:sldMkLst>
    <p188:txBody>
      <a:bodyPr/>
      <a:lstStyle/>
      <a:p>
        <a:r>
          <a:rPr lang="en-US"/>
          <a:t>Update this chart with the following statsL
Here are somethings I picked up: 34 million videos loaded daily on TikTok. 2 billion MAU… Indonesia and US 1 and 2
We should replace Skype stats with TikTok stats
Twitter 500mill tweets every day. 260 million DAU
Google: 5 trillion Searches in a year
Don’t bother about editing the chart.  Just provide the numbers.  Yannis is doing the slides.
Instagram: 2 bill MAU and 1.3 bill photos uploaded daily
YouTube: 5 billion videos watched daily
Facebook : 3 billion MAU
Amazon: ~500 million Prime Users and billions of reviews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5022EEC-D904-6149-8892-CE429638DCCD}" type="datetimeFigureOut">
              <a:rPr lang="en-US" smtClean="0"/>
              <a:t>4/29/25</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01123353-2886-5F4E-9E0E-118A3EF0ABBA}" type="slidenum">
              <a:rPr lang="en-US" smtClean="0"/>
              <a:t>‹#›</a:t>
            </a:fld>
            <a:endParaRPr lang="en-US"/>
          </a:p>
        </p:txBody>
      </p:sp>
    </p:spTree>
    <p:extLst>
      <p:ext uri="{BB962C8B-B14F-4D97-AF65-F5344CB8AC3E}">
        <p14:creationId xmlns:p14="http://schemas.microsoft.com/office/powerpoint/2010/main" val="307917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123353-2886-5F4E-9E0E-118A3EF0ABBA}" type="slidenum">
              <a:rPr lang="en-US" smtClean="0"/>
              <a:t>4</a:t>
            </a:fld>
            <a:endParaRPr lang="en-US"/>
          </a:p>
        </p:txBody>
      </p:sp>
    </p:spTree>
    <p:extLst>
      <p:ext uri="{BB962C8B-B14F-4D97-AF65-F5344CB8AC3E}">
        <p14:creationId xmlns:p14="http://schemas.microsoft.com/office/powerpoint/2010/main" val="179763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D0DE3-C150-4F52-BDBA-DC981BA46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B92C4-7374-E288-5F61-BEEB17516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06BEE-671B-448C-422B-478932C132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AC639-42C6-3E86-375B-ABF9EAA504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23353-2886-5F4E-9E0E-118A3EF0A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74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8DF93-7328-D440-B7AF-0E96A1DE40A1}" type="slidenum">
              <a:rPr lang="en-US" smtClean="0"/>
              <a:t>7</a:t>
            </a:fld>
            <a:endParaRPr lang="en-US"/>
          </a:p>
        </p:txBody>
      </p:sp>
    </p:spTree>
    <p:extLst>
      <p:ext uri="{BB962C8B-B14F-4D97-AF65-F5344CB8AC3E}">
        <p14:creationId xmlns:p14="http://schemas.microsoft.com/office/powerpoint/2010/main" val="334282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CA273-DB39-6402-D03B-E0A4B7CBA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CDF29-3F51-BFEE-EF2C-A33148EEA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7070B-857D-1328-14BE-923734233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57C32D-2C38-9547-EB8C-227934A99CFE}"/>
              </a:ext>
            </a:extLst>
          </p:cNvPr>
          <p:cNvSpPr>
            <a:spLocks noGrp="1"/>
          </p:cNvSpPr>
          <p:nvPr>
            <p:ph type="sldNum" sz="quarter" idx="5"/>
          </p:nvPr>
        </p:nvSpPr>
        <p:spPr/>
        <p:txBody>
          <a:bodyPr/>
          <a:lstStyle/>
          <a:p>
            <a:fld id="{01123353-2886-5F4E-9E0E-118A3EF0ABBA}" type="slidenum">
              <a:rPr lang="en-US" smtClean="0"/>
              <a:t>8</a:t>
            </a:fld>
            <a:endParaRPr lang="en-US"/>
          </a:p>
        </p:txBody>
      </p:sp>
    </p:spTree>
    <p:extLst>
      <p:ext uri="{BB962C8B-B14F-4D97-AF65-F5344CB8AC3E}">
        <p14:creationId xmlns:p14="http://schemas.microsoft.com/office/powerpoint/2010/main" val="165696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EVERY 1 SECOND – change to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http://www.internetlivestats.com/</a:t>
            </a:r>
          </a:p>
          <a:p>
            <a:endParaRPr lang="en-GB" dirty="0"/>
          </a:p>
          <a:p>
            <a:r>
              <a:rPr lang="en-GB" dirty="0"/>
              <a:t>We need power beyond human intelligence </a:t>
            </a:r>
          </a:p>
        </p:txBody>
      </p:sp>
      <p:sp>
        <p:nvSpPr>
          <p:cNvPr id="4" name="Slide Number Placeholder 3"/>
          <p:cNvSpPr>
            <a:spLocks noGrp="1"/>
          </p:cNvSpPr>
          <p:nvPr>
            <p:ph type="sldNum" sz="quarter" idx="5"/>
          </p:nvPr>
        </p:nvSpPr>
        <p:spPr/>
        <p:txBody>
          <a:bodyPr/>
          <a:lstStyle/>
          <a:p>
            <a:pPr marL="0" marR="0" lvl="0" indent="0" algn="r" defTabSz="1219124" rtl="0" eaLnBrk="1" fontAlgn="auto" latinLnBrk="0" hangingPunct="1">
              <a:lnSpc>
                <a:spcPct val="100000"/>
              </a:lnSpc>
              <a:spcBef>
                <a:spcPts val="0"/>
              </a:spcBef>
              <a:spcAft>
                <a:spcPts val="0"/>
              </a:spcAft>
              <a:buClrTx/>
              <a:buSzTx/>
              <a:buFontTx/>
              <a:buNone/>
              <a:tabLst/>
              <a:defRPr/>
            </a:pPr>
            <a:fld id="{A73BC08E-E1C4-4CB5-8596-82F67057B314}" type="slidenum">
              <a:rPr kumimoji="0" lang="en-GB" sz="1200" b="0" i="0" u="none" strike="noStrike" kern="1200" cap="none" spc="0" normalizeH="0" baseline="0" noProof="0" smtClean="0">
                <a:ln>
                  <a:noFill/>
                </a:ln>
                <a:solidFill>
                  <a:prstClr val="black"/>
                </a:solidFill>
                <a:effectLst/>
                <a:uLnTx/>
                <a:uFillTx/>
                <a:latin typeface="Unilever DIN Offc Pro Regular" panose="020B0504020101020102" pitchFamily="34" charset="0"/>
                <a:ea typeface="+mn-ea"/>
                <a:cs typeface="+mn-cs"/>
              </a:rPr>
              <a:pPr marL="0" marR="0" lvl="0" indent="0" algn="r" defTabSz="1219124"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Unilever DIN Offc Pro Regular" panose="020B0504020101020102" pitchFamily="34" charset="0"/>
              <a:ea typeface="+mn-ea"/>
              <a:cs typeface="+mn-cs"/>
            </a:endParaRPr>
          </a:p>
        </p:txBody>
      </p:sp>
    </p:spTree>
    <p:extLst>
      <p:ext uri="{BB962C8B-B14F-4D97-AF65-F5344CB8AC3E}">
        <p14:creationId xmlns:p14="http://schemas.microsoft.com/office/powerpoint/2010/main" val="388596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123353-2886-5F4E-9E0E-118A3EF0ABBA}" type="slidenum">
              <a:rPr lang="en-US" smtClean="0"/>
              <a:t>14</a:t>
            </a:fld>
            <a:endParaRPr lang="en-US"/>
          </a:p>
        </p:txBody>
      </p:sp>
    </p:spTree>
    <p:extLst>
      <p:ext uri="{BB962C8B-B14F-4D97-AF65-F5344CB8AC3E}">
        <p14:creationId xmlns:p14="http://schemas.microsoft.com/office/powerpoint/2010/main" val="361887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CECD16-D82F-5D4E-B309-2CDF3B7CA3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451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293436"/>
            <a:chOff x="-8964" y="-5436"/>
            <a:chExt cx="12397957" cy="293436"/>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grpSp>
    </p:spTree>
    <p:extLst>
      <p:ext uri="{BB962C8B-B14F-4D97-AF65-F5344CB8AC3E}">
        <p14:creationId xmlns:p14="http://schemas.microsoft.com/office/powerpoint/2010/main" val="2451102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49" userDrawn="1">
          <p15:clr>
            <a:srgbClr val="FBAE40"/>
          </p15:clr>
        </p15:guide>
        <p15:guide id="8" orient="horz" pos="527">
          <p15:clr>
            <a:srgbClr val="FBAE40"/>
          </p15:clr>
        </p15:guide>
        <p15:guide id="9" orient="horz" pos="4065">
          <p15:clr>
            <a:srgbClr val="FBAE40"/>
          </p15:clr>
        </p15:guide>
        <p15:guide id="10" orient="horz" pos="119">
          <p15:clr>
            <a:srgbClr val="FBAE40"/>
          </p15:clr>
        </p15:guide>
        <p15:guide id="11" orient="horz" pos="18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4 Column">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C334C-EF4C-6B48-9B83-CDA4759F2681}"/>
              </a:ext>
            </a:extLst>
          </p:cNvPr>
          <p:cNvSpPr>
            <a:spLocks noGrp="1"/>
          </p:cNvSpPr>
          <p:nvPr>
            <p:ph idx="1"/>
          </p:nvPr>
        </p:nvSpPr>
        <p:spPr>
          <a:xfrm>
            <a:off x="515940" y="2258291"/>
            <a:ext cx="2728749"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40" y="362839"/>
            <a:ext cx="11341098"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9" y="896938"/>
            <a:ext cx="11341098"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
        <p:nvSpPr>
          <p:cNvPr id="18" name="Text Placeholder 2">
            <a:extLst>
              <a:ext uri="{FF2B5EF4-FFF2-40B4-BE49-F238E27FC236}">
                <a16:creationId xmlns:a16="http://schemas.microsoft.com/office/drawing/2014/main" id="{A46464AD-BD88-6332-52AD-009CAA2875DE}"/>
              </a:ext>
            </a:extLst>
          </p:cNvPr>
          <p:cNvSpPr>
            <a:spLocks noGrp="1"/>
          </p:cNvSpPr>
          <p:nvPr>
            <p:ph type="body" idx="12"/>
          </p:nvPr>
        </p:nvSpPr>
        <p:spPr>
          <a:xfrm>
            <a:off x="515940" y="1434379"/>
            <a:ext cx="2728750"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Content Placeholder 2">
            <a:extLst>
              <a:ext uri="{FF2B5EF4-FFF2-40B4-BE49-F238E27FC236}">
                <a16:creationId xmlns:a16="http://schemas.microsoft.com/office/drawing/2014/main" id="{C09331F9-5C98-5C52-715D-5B06C660BFC1}"/>
              </a:ext>
            </a:extLst>
          </p:cNvPr>
          <p:cNvSpPr>
            <a:spLocks noGrp="1"/>
          </p:cNvSpPr>
          <p:nvPr>
            <p:ph idx="13"/>
          </p:nvPr>
        </p:nvSpPr>
        <p:spPr>
          <a:xfrm>
            <a:off x="6257504" y="2258291"/>
            <a:ext cx="2728750"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2">
            <a:extLst>
              <a:ext uri="{FF2B5EF4-FFF2-40B4-BE49-F238E27FC236}">
                <a16:creationId xmlns:a16="http://schemas.microsoft.com/office/drawing/2014/main" id="{B59CDC6E-AE36-344D-8431-9559EC1F4FBB}"/>
              </a:ext>
            </a:extLst>
          </p:cNvPr>
          <p:cNvSpPr>
            <a:spLocks noGrp="1"/>
          </p:cNvSpPr>
          <p:nvPr>
            <p:ph type="body" idx="14"/>
          </p:nvPr>
        </p:nvSpPr>
        <p:spPr>
          <a:xfrm>
            <a:off x="3386722" y="1434379"/>
            <a:ext cx="2728749"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5" name="Content Placeholder 2">
            <a:extLst>
              <a:ext uri="{FF2B5EF4-FFF2-40B4-BE49-F238E27FC236}">
                <a16:creationId xmlns:a16="http://schemas.microsoft.com/office/drawing/2014/main" id="{657B14D9-1242-2F1E-EBF8-A4ADCE1EDCDF}"/>
              </a:ext>
            </a:extLst>
          </p:cNvPr>
          <p:cNvSpPr>
            <a:spLocks noGrp="1"/>
          </p:cNvSpPr>
          <p:nvPr>
            <p:ph idx="15"/>
          </p:nvPr>
        </p:nvSpPr>
        <p:spPr>
          <a:xfrm>
            <a:off x="9128287" y="2258291"/>
            <a:ext cx="2728750"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2">
            <a:extLst>
              <a:ext uri="{FF2B5EF4-FFF2-40B4-BE49-F238E27FC236}">
                <a16:creationId xmlns:a16="http://schemas.microsoft.com/office/drawing/2014/main" id="{1DE8594D-AB1A-677F-6B11-1A216BF27FD1}"/>
              </a:ext>
            </a:extLst>
          </p:cNvPr>
          <p:cNvSpPr>
            <a:spLocks noGrp="1"/>
          </p:cNvSpPr>
          <p:nvPr>
            <p:ph type="body" idx="16"/>
          </p:nvPr>
        </p:nvSpPr>
        <p:spPr>
          <a:xfrm>
            <a:off x="6257504" y="1434379"/>
            <a:ext cx="2728750"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Text Placeholder 2">
            <a:extLst>
              <a:ext uri="{FF2B5EF4-FFF2-40B4-BE49-F238E27FC236}">
                <a16:creationId xmlns:a16="http://schemas.microsoft.com/office/drawing/2014/main" id="{DA73FCAF-4A1B-628E-A072-897C4120E947}"/>
              </a:ext>
            </a:extLst>
          </p:cNvPr>
          <p:cNvSpPr>
            <a:spLocks noGrp="1"/>
          </p:cNvSpPr>
          <p:nvPr>
            <p:ph type="body" idx="17"/>
          </p:nvPr>
        </p:nvSpPr>
        <p:spPr>
          <a:xfrm>
            <a:off x="9128287" y="1434379"/>
            <a:ext cx="2728750"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7" name="Content Placeholder 2">
            <a:extLst>
              <a:ext uri="{FF2B5EF4-FFF2-40B4-BE49-F238E27FC236}">
                <a16:creationId xmlns:a16="http://schemas.microsoft.com/office/drawing/2014/main" id="{510FA355-09B0-0B11-B7F1-BBD772BA2DA2}"/>
              </a:ext>
            </a:extLst>
          </p:cNvPr>
          <p:cNvSpPr>
            <a:spLocks noGrp="1"/>
          </p:cNvSpPr>
          <p:nvPr>
            <p:ph idx="18"/>
          </p:nvPr>
        </p:nvSpPr>
        <p:spPr>
          <a:xfrm>
            <a:off x="3386722" y="2258291"/>
            <a:ext cx="2728750"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58978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guide id="11" pos="572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7EEAFD4-47B2-89B1-F0D6-3A08605F93D2}"/>
              </a:ext>
            </a:extLst>
          </p:cNvPr>
          <p:cNvSpPr txBox="1">
            <a:spLocks/>
          </p:cNvSpPr>
          <p:nvPr userDrawn="1"/>
        </p:nvSpPr>
        <p:spPr>
          <a:xfrm>
            <a:off x="11525695" y="6398878"/>
            <a:ext cx="529856"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latin typeface="Figtree" pitchFamily="2" charset="0"/>
              </a:rPr>
              <a:pPr algn="r"/>
              <a:t>‹#›</a:t>
            </a:fld>
            <a:endParaRPr lang="en-US" sz="1000" b="1">
              <a:latin typeface="Figtree" pitchFamily="2" charset="0"/>
            </a:endParaRPr>
          </a:p>
        </p:txBody>
      </p:sp>
    </p:spTree>
    <p:extLst>
      <p:ext uri="{BB962C8B-B14F-4D97-AF65-F5344CB8AC3E}">
        <p14:creationId xmlns:p14="http://schemas.microsoft.com/office/powerpoint/2010/main" val="1442618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53040F-F33D-673F-19CA-8ED08EAB29F8}"/>
              </a:ext>
            </a:extLst>
          </p:cNvPr>
          <p:cNvSpPr/>
          <p:nvPr/>
        </p:nvSpPr>
        <p:spPr>
          <a:xfrm>
            <a:off x="-8964" y="6577534"/>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282002" y="6577534"/>
            <a:ext cx="3212911" cy="293436"/>
          </a:xfrm>
          <a:prstGeom prst="rect">
            <a:avLst/>
          </a:prstGeom>
        </p:spPr>
      </p:pic>
      <p:sp>
        <p:nvSpPr>
          <p:cNvPr id="3" name="Content Placeholder 2">
            <a:extLst>
              <a:ext uri="{FF2B5EF4-FFF2-40B4-BE49-F238E27FC236}">
                <a16:creationId xmlns:a16="http://schemas.microsoft.com/office/drawing/2014/main" id="{C7EC334C-EF4C-6B48-9B83-CDA4759F2681}"/>
              </a:ext>
            </a:extLst>
          </p:cNvPr>
          <p:cNvSpPr>
            <a:spLocks noGrp="1"/>
          </p:cNvSpPr>
          <p:nvPr>
            <p:ph idx="1"/>
          </p:nvPr>
        </p:nvSpPr>
        <p:spPr>
          <a:xfrm>
            <a:off x="515938" y="1700213"/>
            <a:ext cx="11341100" cy="4752974"/>
          </a:xfrm>
          <a:prstGeom prst="rect">
            <a:avLst/>
          </a:prstGeom>
        </p:spPr>
        <p:txBody>
          <a:bodyPr/>
          <a:lstStyle>
            <a:lvl1pPr>
              <a:defRPr>
                <a:latin typeface="Figtree" pitchFamily="2" charset="0"/>
              </a:defRPr>
            </a:lvl1pPr>
            <a:lvl2pPr>
              <a:defRPr>
                <a:latin typeface="Figtree" pitchFamily="2" charset="0"/>
              </a:defRPr>
            </a:lvl2pPr>
            <a:lvl3pPr>
              <a:defRPr>
                <a:latin typeface="Figtree" pitchFamily="2" charset="0"/>
              </a:defRPr>
            </a:lvl3pPr>
            <a:lvl4pPr>
              <a:defRPr>
                <a:latin typeface="Figtree" pitchFamily="2" charset="0"/>
              </a:defRPr>
            </a:lvl4pPr>
            <a:lvl5pPr>
              <a:defRPr>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129321" y="6552541"/>
            <a:ext cx="2223447" cy="261610"/>
          </a:xfrm>
          <a:prstGeom prst="rect">
            <a:avLst/>
          </a:prstGeom>
          <a:noFill/>
        </p:spPr>
        <p:txBody>
          <a:bodyPr wrap="square" rtlCol="0">
            <a:spAutoFit/>
          </a:bodyPr>
          <a:lstStyle/>
          <a:p>
            <a:pPr algn="r"/>
            <a:r>
              <a:rPr lang="en-US" sz="1050" dirty="0" err="1">
                <a:solidFill>
                  <a:schemeClr val="accent2"/>
                </a:solidFill>
                <a:latin typeface="Figtree" pitchFamily="2" charset="0"/>
              </a:rPr>
              <a:t>www.i-genie.ai</a:t>
            </a:r>
            <a:endParaRPr lang="en-US" sz="1050" dirty="0">
              <a:solidFill>
                <a:schemeClr val="accent2"/>
              </a:solidFill>
              <a:latin typeface="Figtree" pitchFamily="2" charset="0"/>
            </a:endParaRPr>
          </a:p>
        </p:txBody>
      </p:sp>
      <p:grpSp>
        <p:nvGrpSpPr>
          <p:cNvPr id="14" name="Group 13">
            <a:extLst>
              <a:ext uri="{FF2B5EF4-FFF2-40B4-BE49-F238E27FC236}">
                <a16:creationId xmlns:a16="http://schemas.microsoft.com/office/drawing/2014/main" id="{E6DF012C-418E-1571-CFDF-3A9310D94909}"/>
              </a:ext>
            </a:extLst>
          </p:cNvPr>
          <p:cNvGrpSpPr/>
          <p:nvPr userDrawn="1"/>
        </p:nvGrpSpPr>
        <p:grpSpPr>
          <a:xfrm>
            <a:off x="-8964" y="71462"/>
            <a:ext cx="12200964" cy="180000"/>
            <a:chOff x="0" y="251909"/>
            <a:chExt cx="12200964" cy="180000"/>
          </a:xfrm>
        </p:grpSpPr>
        <p:cxnSp>
          <p:nvCxnSpPr>
            <p:cNvPr id="16" name="Straight Connector 15">
              <a:extLst>
                <a:ext uri="{FF2B5EF4-FFF2-40B4-BE49-F238E27FC236}">
                  <a16:creationId xmlns:a16="http://schemas.microsoft.com/office/drawing/2014/main" id="{D6349078-6E4C-D18C-A8BE-23810C2102D3}"/>
                </a:ext>
              </a:extLst>
            </p:cNvPr>
            <p:cNvCxnSpPr>
              <a:cxnSpLocks/>
            </p:cNvCxnSpPr>
            <p:nvPr/>
          </p:nvCxnSpPr>
          <p:spPr>
            <a:xfrm>
              <a:off x="1411941" y="378905"/>
              <a:ext cx="10789023" cy="0"/>
            </a:xfrm>
            <a:prstGeom prst="line">
              <a:avLst/>
            </a:prstGeom>
            <a:ln>
              <a:gradFill>
                <a:gsLst>
                  <a:gs pos="0">
                    <a:schemeClr val="accent4"/>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3C3B1AF-89DE-5003-7618-229CABCC7FD2}"/>
                </a:ext>
              </a:extLst>
            </p:cNvPr>
            <p:cNvPicPr>
              <a:picLocks noChangeAspect="1"/>
            </p:cNvPicPr>
            <p:nvPr/>
          </p:nvPicPr>
          <p:blipFill>
            <a:blip r:embed="rId3"/>
            <a:stretch>
              <a:fillRect/>
            </a:stretch>
          </p:blipFill>
          <p:spPr>
            <a:xfrm>
              <a:off x="514550" y="251909"/>
              <a:ext cx="832500" cy="180000"/>
            </a:xfrm>
            <a:prstGeom prst="rect">
              <a:avLst/>
            </a:prstGeom>
          </p:spPr>
        </p:pic>
        <p:cxnSp>
          <p:nvCxnSpPr>
            <p:cNvPr id="19" name="Straight Connector 18">
              <a:extLst>
                <a:ext uri="{FF2B5EF4-FFF2-40B4-BE49-F238E27FC236}">
                  <a16:creationId xmlns:a16="http://schemas.microsoft.com/office/drawing/2014/main" id="{653D8CD0-5AC6-D5B2-D517-EA6A5A425D33}"/>
                </a:ext>
              </a:extLst>
            </p:cNvPr>
            <p:cNvCxnSpPr>
              <a:cxnSpLocks/>
            </p:cNvCxnSpPr>
            <p:nvPr/>
          </p:nvCxnSpPr>
          <p:spPr>
            <a:xfrm>
              <a:off x="0" y="378905"/>
              <a:ext cx="444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22076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25" userDrawn="1">
          <p15:clr>
            <a:srgbClr val="FBAE40"/>
          </p15:clr>
        </p15:guide>
        <p15:guide id="4" pos="7469" userDrawn="1">
          <p15:clr>
            <a:srgbClr val="FBAE40"/>
          </p15:clr>
        </p15:guide>
        <p15:guide id="5" pos="4793" userDrawn="1">
          <p15:clr>
            <a:srgbClr val="FBAE40"/>
          </p15:clr>
        </p15:guide>
        <p15:guide id="6" pos="5768" userDrawn="1">
          <p15:clr>
            <a:srgbClr val="FBAE40"/>
          </p15:clr>
        </p15:guide>
        <p15:guide id="7" orient="horz" pos="1071" userDrawn="1">
          <p15:clr>
            <a:srgbClr val="FBAE40"/>
          </p15:clr>
        </p15:guide>
        <p15:guide id="8" orient="horz" pos="527" userDrawn="1">
          <p15:clr>
            <a:srgbClr val="FBAE40"/>
          </p15:clr>
        </p15:guide>
        <p15:guide id="9" orient="horz" pos="4065" userDrawn="1">
          <p15:clr>
            <a:srgbClr val="FBAE40"/>
          </p15:clr>
        </p15:guide>
        <p15:guide id="10" orient="horz" pos="11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4015-972B-974A-A655-DA622D0C5E45}"/>
              </a:ext>
            </a:extLst>
          </p:cNvPr>
          <p:cNvSpPr>
            <a:spLocks noGrp="1"/>
          </p:cNvSpPr>
          <p:nvPr>
            <p:ph type="title"/>
          </p:nvPr>
        </p:nvSpPr>
        <p:spPr>
          <a:xfrm>
            <a:off x="831850" y="1709738"/>
            <a:ext cx="10515600" cy="2852737"/>
          </a:xfrm>
          <a:prstGeom prst="rect">
            <a:avLst/>
          </a:prstGeom>
        </p:spPr>
        <p:txBody>
          <a:bodyPr anchor="b">
            <a:norm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AD4563E-C7E0-D34B-BD0E-227E797806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Slide Number Placeholder 1">
            <a:extLst>
              <a:ext uri="{FF2B5EF4-FFF2-40B4-BE49-F238E27FC236}">
                <a16:creationId xmlns:a16="http://schemas.microsoft.com/office/drawing/2014/main" id="{09BA444C-07E8-F954-5810-9FAEC7B10C64}"/>
              </a:ext>
            </a:extLst>
          </p:cNvPr>
          <p:cNvSpPr txBox="1">
            <a:spLocks/>
          </p:cNvSpPr>
          <p:nvPr userDrawn="1"/>
        </p:nvSpPr>
        <p:spPr>
          <a:xfrm>
            <a:off x="11525695" y="6398878"/>
            <a:ext cx="529856"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pPr algn="r"/>
              <a:t>‹#›</a:t>
            </a:fld>
            <a:endParaRPr lang="en-US" sz="1000" b="1"/>
          </a:p>
        </p:txBody>
      </p:sp>
    </p:spTree>
    <p:extLst>
      <p:ext uri="{BB962C8B-B14F-4D97-AF65-F5344CB8AC3E}">
        <p14:creationId xmlns:p14="http://schemas.microsoft.com/office/powerpoint/2010/main" val="88034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E1C435-4245-1044-B154-B30E627EC8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itle 1">
            <a:extLst>
              <a:ext uri="{FF2B5EF4-FFF2-40B4-BE49-F238E27FC236}">
                <a16:creationId xmlns:a16="http://schemas.microsoft.com/office/drawing/2014/main" id="{B2E07A3A-A65D-EA44-93E2-A825A8BC3084}"/>
              </a:ext>
            </a:extLst>
          </p:cNvPr>
          <p:cNvSpPr>
            <a:spLocks noGrp="1"/>
          </p:cNvSpPr>
          <p:nvPr>
            <p:ph type="title"/>
          </p:nvPr>
        </p:nvSpPr>
        <p:spPr>
          <a:xfrm>
            <a:off x="135834" y="113334"/>
            <a:ext cx="11897139" cy="879475"/>
          </a:xfrm>
          <a:prstGeom prst="rect">
            <a:avLst/>
          </a:prstGeom>
        </p:spPr>
        <p:txBody>
          <a:bodyPr/>
          <a:lstStyle/>
          <a:p>
            <a:r>
              <a:rPr lang="en-GB"/>
              <a:t>Click to edit Master title style</a:t>
            </a:r>
            <a:endParaRPr lang="en-US"/>
          </a:p>
        </p:txBody>
      </p:sp>
      <p:sp>
        <p:nvSpPr>
          <p:cNvPr id="2" name="Slide Number Placeholder 1">
            <a:extLst>
              <a:ext uri="{FF2B5EF4-FFF2-40B4-BE49-F238E27FC236}">
                <a16:creationId xmlns:a16="http://schemas.microsoft.com/office/drawing/2014/main" id="{05224029-D0B2-BF59-1233-1DF5D216AB8C}"/>
              </a:ext>
            </a:extLst>
          </p:cNvPr>
          <p:cNvSpPr txBox="1">
            <a:spLocks/>
          </p:cNvSpPr>
          <p:nvPr userDrawn="1"/>
        </p:nvSpPr>
        <p:spPr>
          <a:xfrm>
            <a:off x="11525695" y="6398878"/>
            <a:ext cx="529856"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pPr algn="r"/>
              <a:t>‹#›</a:t>
            </a:fld>
            <a:endParaRPr lang="en-US" sz="1000" b="1"/>
          </a:p>
        </p:txBody>
      </p:sp>
    </p:spTree>
    <p:extLst>
      <p:ext uri="{BB962C8B-B14F-4D97-AF65-F5344CB8AC3E}">
        <p14:creationId xmlns:p14="http://schemas.microsoft.com/office/powerpoint/2010/main" val="1904334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1047-7DA5-414D-95B0-7AA2E7081306}"/>
              </a:ext>
            </a:extLst>
          </p:cNvPr>
          <p:cNvSpPr>
            <a:spLocks noGrp="1"/>
          </p:cNvSpPr>
          <p:nvPr>
            <p:ph type="title"/>
          </p:nvPr>
        </p:nvSpPr>
        <p:spPr>
          <a:xfrm>
            <a:off x="135834" y="113334"/>
            <a:ext cx="11897139" cy="879475"/>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CBB6430-9EF3-834E-96C0-C574453DB062}"/>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EBD5572-D3F4-FA41-A2F2-65BFAD8FA95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1">
            <a:extLst>
              <a:ext uri="{FF2B5EF4-FFF2-40B4-BE49-F238E27FC236}">
                <a16:creationId xmlns:a16="http://schemas.microsoft.com/office/drawing/2014/main" id="{E983BDBE-4587-02B0-E607-54D74B0B5AA2}"/>
              </a:ext>
            </a:extLst>
          </p:cNvPr>
          <p:cNvSpPr txBox="1">
            <a:spLocks/>
          </p:cNvSpPr>
          <p:nvPr userDrawn="1"/>
        </p:nvSpPr>
        <p:spPr>
          <a:xfrm>
            <a:off x="11525695" y="6398878"/>
            <a:ext cx="529856"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pPr algn="r"/>
              <a:t>‹#›</a:t>
            </a:fld>
            <a:endParaRPr lang="en-US" sz="1000" b="1"/>
          </a:p>
        </p:txBody>
      </p:sp>
    </p:spTree>
    <p:extLst>
      <p:ext uri="{BB962C8B-B14F-4D97-AF65-F5344CB8AC3E}">
        <p14:creationId xmlns:p14="http://schemas.microsoft.com/office/powerpoint/2010/main" val="257747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098791-441E-0F4E-A5D7-6709CEBAAC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CB125EEB-2D58-C641-AA14-BA9326EEA68F}"/>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06106A9-1F8E-0B41-971A-33F4A5A457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B63B7F0-E203-E14E-BDD4-B78405AC475E}"/>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A0B651A5-BF28-9B43-979C-081D3721EEBC}"/>
              </a:ext>
            </a:extLst>
          </p:cNvPr>
          <p:cNvSpPr>
            <a:spLocks noGrp="1"/>
          </p:cNvSpPr>
          <p:nvPr>
            <p:ph type="title"/>
          </p:nvPr>
        </p:nvSpPr>
        <p:spPr>
          <a:xfrm>
            <a:off x="135834" y="113334"/>
            <a:ext cx="11897139" cy="879475"/>
          </a:xfrm>
          <a:prstGeom prst="rect">
            <a:avLst/>
          </a:prstGeom>
        </p:spPr>
        <p:txBody>
          <a:bodyPr/>
          <a:lstStyle/>
          <a:p>
            <a:r>
              <a:rPr lang="en-GB"/>
              <a:t>Click to edit Master title style</a:t>
            </a:r>
            <a:endParaRPr lang="en-US"/>
          </a:p>
        </p:txBody>
      </p:sp>
      <p:sp>
        <p:nvSpPr>
          <p:cNvPr id="2" name="Slide Number Placeholder 1">
            <a:extLst>
              <a:ext uri="{FF2B5EF4-FFF2-40B4-BE49-F238E27FC236}">
                <a16:creationId xmlns:a16="http://schemas.microsoft.com/office/drawing/2014/main" id="{3041A996-9295-97CF-5F77-05EB5E16DA22}"/>
              </a:ext>
            </a:extLst>
          </p:cNvPr>
          <p:cNvSpPr txBox="1">
            <a:spLocks/>
          </p:cNvSpPr>
          <p:nvPr userDrawn="1"/>
        </p:nvSpPr>
        <p:spPr>
          <a:xfrm>
            <a:off x="11525695" y="6398878"/>
            <a:ext cx="529856"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pPr algn="r"/>
              <a:t>‹#›</a:t>
            </a:fld>
            <a:endParaRPr lang="en-US" sz="1000" b="1"/>
          </a:p>
        </p:txBody>
      </p:sp>
    </p:spTree>
    <p:extLst>
      <p:ext uri="{BB962C8B-B14F-4D97-AF65-F5344CB8AC3E}">
        <p14:creationId xmlns:p14="http://schemas.microsoft.com/office/powerpoint/2010/main" val="476380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E38DD9-13BB-CC46-982B-3D05515478D8}"/>
              </a:ext>
            </a:extLst>
          </p:cNvPr>
          <p:cNvSpPr>
            <a:spLocks noGrp="1"/>
          </p:cNvSpPr>
          <p:nvPr>
            <p:ph type="title"/>
          </p:nvPr>
        </p:nvSpPr>
        <p:spPr>
          <a:xfrm>
            <a:off x="135834" y="113334"/>
            <a:ext cx="11897139" cy="87947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3510846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CDC0-F91B-2541-F56E-7577CDCBC438}"/>
              </a:ext>
            </a:extLst>
          </p:cNvPr>
          <p:cNvSpPr>
            <a:spLocks noGrp="1"/>
          </p:cNvSpPr>
          <p:nvPr>
            <p:ph type="title"/>
          </p:nvPr>
        </p:nvSpPr>
        <p:spPr>
          <a:xfrm>
            <a:off x="1371600" y="914400"/>
            <a:ext cx="9448800" cy="5029200"/>
          </a:xfrm>
        </p:spPr>
        <p:txBody>
          <a:bodyPr anchor="ctr">
            <a:noAutofit/>
          </a:bodyPr>
          <a:lstStyle>
            <a:lvl1pPr algn="ctr">
              <a:defRPr sz="7200">
                <a:solidFill>
                  <a:schemeClr val="tx2"/>
                </a:solidFill>
              </a:defRPr>
            </a:lvl1pPr>
          </a:lstStyle>
          <a:p>
            <a:r>
              <a:rPr lang="en-US" dirty="0"/>
              <a:t>Click to edit</a:t>
            </a:r>
          </a:p>
        </p:txBody>
      </p:sp>
    </p:spTree>
    <p:extLst>
      <p:ext uri="{BB962C8B-B14F-4D97-AF65-F5344CB8AC3E}">
        <p14:creationId xmlns:p14="http://schemas.microsoft.com/office/powerpoint/2010/main" val="225412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8" y="896938"/>
            <a:ext cx="11341100"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
        <p:nvSpPr>
          <p:cNvPr id="15" name="Content Placeholder 2">
            <a:extLst>
              <a:ext uri="{FF2B5EF4-FFF2-40B4-BE49-F238E27FC236}">
                <a16:creationId xmlns:a16="http://schemas.microsoft.com/office/drawing/2014/main" id="{0AF5A51F-DEAE-FBC9-1565-47B53757AACF}"/>
              </a:ext>
            </a:extLst>
          </p:cNvPr>
          <p:cNvSpPr>
            <a:spLocks noGrp="1"/>
          </p:cNvSpPr>
          <p:nvPr>
            <p:ph idx="1"/>
          </p:nvPr>
        </p:nvSpPr>
        <p:spPr>
          <a:xfrm>
            <a:off x="515938" y="1700213"/>
            <a:ext cx="11341100" cy="4752974"/>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32545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ingle Chart">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8" y="896938"/>
            <a:ext cx="11341100"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
        <p:nvSpPr>
          <p:cNvPr id="15" name="Content Placeholder 2">
            <a:extLst>
              <a:ext uri="{FF2B5EF4-FFF2-40B4-BE49-F238E27FC236}">
                <a16:creationId xmlns:a16="http://schemas.microsoft.com/office/drawing/2014/main" id="{0AF5A51F-DEAE-FBC9-1565-47B53757AACF}"/>
              </a:ext>
            </a:extLst>
          </p:cNvPr>
          <p:cNvSpPr>
            <a:spLocks noGrp="1"/>
          </p:cNvSpPr>
          <p:nvPr>
            <p:ph idx="1"/>
          </p:nvPr>
        </p:nvSpPr>
        <p:spPr>
          <a:xfrm>
            <a:off x="515938" y="1969631"/>
            <a:ext cx="8640762" cy="4483556"/>
          </a:xfrm>
          <a:prstGeom prst="rect">
            <a:avLst/>
          </a:prstGeom>
          <a:solidFill>
            <a:schemeClr val="tx1">
              <a:lumMod val="60000"/>
              <a:lumOff val="40000"/>
            </a:schemeClr>
          </a:solidFill>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13">
            <a:extLst>
              <a:ext uri="{FF2B5EF4-FFF2-40B4-BE49-F238E27FC236}">
                <a16:creationId xmlns:a16="http://schemas.microsoft.com/office/drawing/2014/main" id="{47AFA3E9-73A0-472E-6AA7-553368F4B2F8}"/>
              </a:ext>
            </a:extLst>
          </p:cNvPr>
          <p:cNvSpPr>
            <a:spLocks noGrp="1"/>
          </p:cNvSpPr>
          <p:nvPr>
            <p:ph type="body" sz="quarter" idx="11" hasCustomPrompt="1"/>
          </p:nvPr>
        </p:nvSpPr>
        <p:spPr>
          <a:xfrm>
            <a:off x="515938" y="1560056"/>
            <a:ext cx="8640762" cy="409575"/>
          </a:xfrm>
          <a:solidFill>
            <a:schemeClr val="tx1">
              <a:lumMod val="50000"/>
            </a:schemeClr>
          </a:solidFill>
        </p:spPr>
        <p:txBody>
          <a:bodyPr lIns="180000" anchor="ctr">
            <a:noAutofit/>
          </a:bodyPr>
          <a:lstStyle>
            <a:lvl1pPr marL="0" indent="0">
              <a:buNone/>
              <a:defRPr sz="1800" b="1">
                <a:solidFill>
                  <a:schemeClr val="accent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Chart title</a:t>
            </a:r>
            <a:endParaRPr lang="en-US" dirty="0"/>
          </a:p>
        </p:txBody>
      </p:sp>
      <p:sp>
        <p:nvSpPr>
          <p:cNvPr id="6" name="Text Placeholder 13">
            <a:extLst>
              <a:ext uri="{FF2B5EF4-FFF2-40B4-BE49-F238E27FC236}">
                <a16:creationId xmlns:a16="http://schemas.microsoft.com/office/drawing/2014/main" id="{99ECDF6A-3088-13F8-9748-2631594CF428}"/>
              </a:ext>
            </a:extLst>
          </p:cNvPr>
          <p:cNvSpPr>
            <a:spLocks noGrp="1"/>
          </p:cNvSpPr>
          <p:nvPr>
            <p:ph type="body" sz="quarter" idx="12" hasCustomPrompt="1"/>
          </p:nvPr>
        </p:nvSpPr>
        <p:spPr>
          <a:xfrm>
            <a:off x="9282545" y="1560056"/>
            <a:ext cx="2548081" cy="2366841"/>
          </a:xfrm>
          <a:solidFill>
            <a:schemeClr val="accent1"/>
          </a:solidFill>
        </p:spPr>
        <p:txBody>
          <a:bodyPr lIns="180000" tIns="180000" rIns="180000" bIns="180000">
            <a:noAutofit/>
          </a:bodyPr>
          <a:lstStyle>
            <a:lvl1pPr marL="0" indent="0">
              <a:buNone/>
              <a:defRPr sz="1600" b="0">
                <a:ln>
                  <a:noFill/>
                </a:ln>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Highlights and notes</a:t>
            </a:r>
            <a:endParaRPr lang="en-US" dirty="0"/>
          </a:p>
        </p:txBody>
      </p:sp>
      <p:sp>
        <p:nvSpPr>
          <p:cNvPr id="12" name="Text Placeholder 13">
            <a:extLst>
              <a:ext uri="{FF2B5EF4-FFF2-40B4-BE49-F238E27FC236}">
                <a16:creationId xmlns:a16="http://schemas.microsoft.com/office/drawing/2014/main" id="{AE598B98-1395-1271-BDD0-ADCE0BCA6BE6}"/>
              </a:ext>
            </a:extLst>
          </p:cNvPr>
          <p:cNvSpPr>
            <a:spLocks noGrp="1"/>
          </p:cNvSpPr>
          <p:nvPr>
            <p:ph type="body" sz="quarter" idx="13" hasCustomPrompt="1"/>
          </p:nvPr>
        </p:nvSpPr>
        <p:spPr>
          <a:xfrm>
            <a:off x="9282545" y="4086346"/>
            <a:ext cx="2548081" cy="2366841"/>
          </a:xfrm>
          <a:solidFill>
            <a:schemeClr val="bg1"/>
          </a:solidFill>
        </p:spPr>
        <p:txBody>
          <a:bodyPr lIns="180000" tIns="180000" rIns="180000" bIns="180000">
            <a:noAutofit/>
          </a:bodyPr>
          <a:lstStyle>
            <a:lvl1pPr marL="0" indent="0">
              <a:buNone/>
              <a:defRPr sz="1600" b="0">
                <a:ln>
                  <a:noFill/>
                </a:ln>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Highlights and notes</a:t>
            </a:r>
            <a:endParaRPr lang="en-US" dirty="0"/>
          </a:p>
        </p:txBody>
      </p:sp>
    </p:spTree>
    <p:extLst>
      <p:ext uri="{BB962C8B-B14F-4D97-AF65-F5344CB8AC3E}">
        <p14:creationId xmlns:p14="http://schemas.microsoft.com/office/powerpoint/2010/main" val="3222766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hart Comparison">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39" y="362839"/>
            <a:ext cx="1134110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8" y="896938"/>
            <a:ext cx="11341100"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
        <p:nvSpPr>
          <p:cNvPr id="15" name="Content Placeholder 2">
            <a:extLst>
              <a:ext uri="{FF2B5EF4-FFF2-40B4-BE49-F238E27FC236}">
                <a16:creationId xmlns:a16="http://schemas.microsoft.com/office/drawing/2014/main" id="{0AF5A51F-DEAE-FBC9-1565-47B53757AACF}"/>
              </a:ext>
            </a:extLst>
          </p:cNvPr>
          <p:cNvSpPr>
            <a:spLocks noGrp="1"/>
          </p:cNvSpPr>
          <p:nvPr>
            <p:ph idx="1"/>
          </p:nvPr>
        </p:nvSpPr>
        <p:spPr>
          <a:xfrm>
            <a:off x="515938" y="1855125"/>
            <a:ext cx="5580062" cy="4598063"/>
          </a:xfrm>
          <a:prstGeom prst="rect">
            <a:avLst/>
          </a:prstGeom>
          <a:solidFill>
            <a:schemeClr val="tx1">
              <a:lumMod val="60000"/>
              <a:lumOff val="40000"/>
            </a:schemeClr>
          </a:solidFill>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13">
            <a:extLst>
              <a:ext uri="{FF2B5EF4-FFF2-40B4-BE49-F238E27FC236}">
                <a16:creationId xmlns:a16="http://schemas.microsoft.com/office/drawing/2014/main" id="{47AFA3E9-73A0-472E-6AA7-553368F4B2F8}"/>
              </a:ext>
            </a:extLst>
          </p:cNvPr>
          <p:cNvSpPr>
            <a:spLocks noGrp="1"/>
          </p:cNvSpPr>
          <p:nvPr>
            <p:ph type="body" sz="quarter" idx="11" hasCustomPrompt="1"/>
          </p:nvPr>
        </p:nvSpPr>
        <p:spPr>
          <a:xfrm>
            <a:off x="515938" y="1445550"/>
            <a:ext cx="5580062" cy="409575"/>
          </a:xfrm>
          <a:solidFill>
            <a:schemeClr val="tx1">
              <a:lumMod val="50000"/>
            </a:schemeClr>
          </a:solidFill>
        </p:spPr>
        <p:txBody>
          <a:bodyPr lIns="180000" anchor="ctr">
            <a:noAutofit/>
          </a:bodyPr>
          <a:lstStyle>
            <a:lvl1pPr marL="0" indent="0">
              <a:buNone/>
              <a:defRPr sz="1800" b="1">
                <a:solidFill>
                  <a:schemeClr val="accent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Chart title</a:t>
            </a:r>
            <a:endParaRPr lang="en-US" dirty="0"/>
          </a:p>
        </p:txBody>
      </p:sp>
      <p:sp>
        <p:nvSpPr>
          <p:cNvPr id="13" name="Content Placeholder 2">
            <a:extLst>
              <a:ext uri="{FF2B5EF4-FFF2-40B4-BE49-F238E27FC236}">
                <a16:creationId xmlns:a16="http://schemas.microsoft.com/office/drawing/2014/main" id="{941F777A-8457-D326-52DA-CF19966648FF}"/>
              </a:ext>
            </a:extLst>
          </p:cNvPr>
          <p:cNvSpPr>
            <a:spLocks noGrp="1"/>
          </p:cNvSpPr>
          <p:nvPr>
            <p:ph idx="12"/>
          </p:nvPr>
        </p:nvSpPr>
        <p:spPr>
          <a:xfrm>
            <a:off x="6279429" y="1855125"/>
            <a:ext cx="5580062" cy="4598063"/>
          </a:xfrm>
          <a:prstGeom prst="rect">
            <a:avLst/>
          </a:prstGeom>
          <a:solidFill>
            <a:schemeClr val="tx1">
              <a:lumMod val="60000"/>
              <a:lumOff val="40000"/>
            </a:schemeClr>
          </a:solidFill>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3">
            <a:extLst>
              <a:ext uri="{FF2B5EF4-FFF2-40B4-BE49-F238E27FC236}">
                <a16:creationId xmlns:a16="http://schemas.microsoft.com/office/drawing/2014/main" id="{0D4FBCAB-D85E-2DD7-3FB0-AAB96330B0AC}"/>
              </a:ext>
            </a:extLst>
          </p:cNvPr>
          <p:cNvSpPr>
            <a:spLocks noGrp="1"/>
          </p:cNvSpPr>
          <p:nvPr>
            <p:ph type="body" sz="quarter" idx="13" hasCustomPrompt="1"/>
          </p:nvPr>
        </p:nvSpPr>
        <p:spPr>
          <a:xfrm>
            <a:off x="6279429" y="1445550"/>
            <a:ext cx="5580062" cy="409575"/>
          </a:xfrm>
          <a:solidFill>
            <a:schemeClr val="tx1">
              <a:lumMod val="50000"/>
            </a:schemeClr>
          </a:solidFill>
        </p:spPr>
        <p:txBody>
          <a:bodyPr lIns="180000" anchor="ctr">
            <a:noAutofit/>
          </a:bodyPr>
          <a:lstStyle>
            <a:lvl1pPr marL="0" indent="0">
              <a:buNone/>
              <a:defRPr sz="1800" b="1">
                <a:solidFill>
                  <a:schemeClr val="accent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Chart title</a:t>
            </a:r>
            <a:endParaRPr lang="en-US" dirty="0"/>
          </a:p>
        </p:txBody>
      </p:sp>
    </p:spTree>
    <p:extLst>
      <p:ext uri="{BB962C8B-B14F-4D97-AF65-F5344CB8AC3E}">
        <p14:creationId xmlns:p14="http://schemas.microsoft.com/office/powerpoint/2010/main" val="2663359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Golden Ratio ">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C334C-EF4C-6B48-9B83-CDA4759F2681}"/>
              </a:ext>
            </a:extLst>
          </p:cNvPr>
          <p:cNvSpPr>
            <a:spLocks noGrp="1"/>
          </p:cNvSpPr>
          <p:nvPr>
            <p:ph idx="1"/>
          </p:nvPr>
        </p:nvSpPr>
        <p:spPr>
          <a:xfrm>
            <a:off x="515938" y="1700213"/>
            <a:ext cx="6870591" cy="4752974"/>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39" y="362839"/>
            <a:ext cx="6870590"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8" y="896938"/>
            <a:ext cx="6870590"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
        <p:nvSpPr>
          <p:cNvPr id="12" name="Picture Placeholder 11">
            <a:extLst>
              <a:ext uri="{FF2B5EF4-FFF2-40B4-BE49-F238E27FC236}">
                <a16:creationId xmlns:a16="http://schemas.microsoft.com/office/drawing/2014/main" id="{65A3EAF7-D8DE-35EB-A7E0-2CC2A544E0DA}"/>
              </a:ext>
            </a:extLst>
          </p:cNvPr>
          <p:cNvSpPr>
            <a:spLocks noGrp="1"/>
          </p:cNvSpPr>
          <p:nvPr>
            <p:ph type="pic" sz="quarter" idx="11"/>
          </p:nvPr>
        </p:nvSpPr>
        <p:spPr>
          <a:xfrm>
            <a:off x="7608888" y="363538"/>
            <a:ext cx="4248150" cy="6089650"/>
          </a:xfr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2608027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Half Image">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5A3EAF7-D8DE-35EB-A7E0-2CC2A544E0DA}"/>
              </a:ext>
            </a:extLst>
          </p:cNvPr>
          <p:cNvSpPr>
            <a:spLocks noGrp="1"/>
          </p:cNvSpPr>
          <p:nvPr>
            <p:ph type="pic" sz="quarter" idx="11"/>
          </p:nvPr>
        </p:nvSpPr>
        <p:spPr>
          <a:xfrm>
            <a:off x="6096000" y="288000"/>
            <a:ext cx="6096000" cy="6570000"/>
          </a:xfrm>
          <a:solidFill>
            <a:schemeClr val="tx1">
              <a:lumMod val="20000"/>
              <a:lumOff val="80000"/>
            </a:schemeClr>
          </a:solidFill>
        </p:spPr>
        <p:txBody>
          <a:bodyPr/>
          <a:lstStyle/>
          <a:p>
            <a:endParaRPr lang="en-US"/>
          </a:p>
        </p:txBody>
      </p:sp>
      <p:sp>
        <p:nvSpPr>
          <p:cNvPr id="3" name="Content Placeholder 2">
            <a:extLst>
              <a:ext uri="{FF2B5EF4-FFF2-40B4-BE49-F238E27FC236}">
                <a16:creationId xmlns:a16="http://schemas.microsoft.com/office/drawing/2014/main" id="{C7EC334C-EF4C-6B48-9B83-CDA4759F2681}"/>
              </a:ext>
            </a:extLst>
          </p:cNvPr>
          <p:cNvSpPr>
            <a:spLocks noGrp="1"/>
          </p:cNvSpPr>
          <p:nvPr>
            <p:ph idx="1"/>
          </p:nvPr>
        </p:nvSpPr>
        <p:spPr>
          <a:xfrm>
            <a:off x="515939" y="1700213"/>
            <a:ext cx="5427662" cy="4752974"/>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40" y="362839"/>
            <a:ext cx="5427662"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9" y="896938"/>
            <a:ext cx="5427662"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Tree>
    <p:extLst>
      <p:ext uri="{BB962C8B-B14F-4D97-AF65-F5344CB8AC3E}">
        <p14:creationId xmlns:p14="http://schemas.microsoft.com/office/powerpoint/2010/main" val="3711112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Full Image page">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5A3EAF7-D8DE-35EB-A7E0-2CC2A544E0DA}"/>
              </a:ext>
            </a:extLst>
          </p:cNvPr>
          <p:cNvSpPr>
            <a:spLocks noGrp="1"/>
          </p:cNvSpPr>
          <p:nvPr>
            <p:ph type="pic" sz="quarter" idx="11"/>
          </p:nvPr>
        </p:nvSpPr>
        <p:spPr>
          <a:xfrm>
            <a:off x="0" y="288000"/>
            <a:ext cx="12192000" cy="6570000"/>
          </a:xfrm>
          <a:solidFill>
            <a:schemeClr val="tx1">
              <a:lumMod val="20000"/>
              <a:lumOff val="80000"/>
            </a:schemeClr>
          </a:solidFill>
        </p:spPr>
        <p:txBody>
          <a:bodyPr/>
          <a:lstStyle/>
          <a:p>
            <a:endParaRPr lang="en-US" dirty="0"/>
          </a:p>
        </p:txBody>
      </p:sp>
      <p:sp>
        <p:nvSpPr>
          <p:cNvPr id="3" name="Content Placeholder 2">
            <a:extLst>
              <a:ext uri="{FF2B5EF4-FFF2-40B4-BE49-F238E27FC236}">
                <a16:creationId xmlns:a16="http://schemas.microsoft.com/office/drawing/2014/main" id="{C7EC334C-EF4C-6B48-9B83-CDA4759F2681}"/>
              </a:ext>
            </a:extLst>
          </p:cNvPr>
          <p:cNvSpPr>
            <a:spLocks noGrp="1"/>
          </p:cNvSpPr>
          <p:nvPr>
            <p:ph idx="1"/>
          </p:nvPr>
        </p:nvSpPr>
        <p:spPr>
          <a:xfrm>
            <a:off x="515939" y="1700213"/>
            <a:ext cx="5427662" cy="4752974"/>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40" y="362839"/>
            <a:ext cx="5427662"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9" y="896938"/>
            <a:ext cx="5427662"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Tree>
    <p:extLst>
      <p:ext uri="{BB962C8B-B14F-4D97-AF65-F5344CB8AC3E}">
        <p14:creationId xmlns:p14="http://schemas.microsoft.com/office/powerpoint/2010/main" val="2180882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2 Column">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C334C-EF4C-6B48-9B83-CDA4759F2681}"/>
              </a:ext>
            </a:extLst>
          </p:cNvPr>
          <p:cNvSpPr>
            <a:spLocks noGrp="1"/>
          </p:cNvSpPr>
          <p:nvPr>
            <p:ph idx="1"/>
          </p:nvPr>
        </p:nvSpPr>
        <p:spPr>
          <a:xfrm>
            <a:off x="515939" y="2258291"/>
            <a:ext cx="5427662"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40" y="362839"/>
            <a:ext cx="11341098"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9" y="896938"/>
            <a:ext cx="11341098"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
        <p:nvSpPr>
          <p:cNvPr id="6" name="Content Placeholder 2">
            <a:extLst>
              <a:ext uri="{FF2B5EF4-FFF2-40B4-BE49-F238E27FC236}">
                <a16:creationId xmlns:a16="http://schemas.microsoft.com/office/drawing/2014/main" id="{7B82F070-3DC1-0FA7-444B-592C3A0D411E}"/>
              </a:ext>
            </a:extLst>
          </p:cNvPr>
          <p:cNvSpPr>
            <a:spLocks noGrp="1"/>
          </p:cNvSpPr>
          <p:nvPr>
            <p:ph idx="11"/>
          </p:nvPr>
        </p:nvSpPr>
        <p:spPr>
          <a:xfrm>
            <a:off x="6127030" y="2258291"/>
            <a:ext cx="5427662"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2">
            <a:extLst>
              <a:ext uri="{FF2B5EF4-FFF2-40B4-BE49-F238E27FC236}">
                <a16:creationId xmlns:a16="http://schemas.microsoft.com/office/drawing/2014/main" id="{A46464AD-BD88-6332-52AD-009CAA2875DE}"/>
              </a:ext>
            </a:extLst>
          </p:cNvPr>
          <p:cNvSpPr>
            <a:spLocks noGrp="1"/>
          </p:cNvSpPr>
          <p:nvPr>
            <p:ph type="body" idx="12"/>
          </p:nvPr>
        </p:nvSpPr>
        <p:spPr>
          <a:xfrm>
            <a:off x="515938" y="1434379"/>
            <a:ext cx="5427662"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9" name="Text Placeholder 4">
            <a:extLst>
              <a:ext uri="{FF2B5EF4-FFF2-40B4-BE49-F238E27FC236}">
                <a16:creationId xmlns:a16="http://schemas.microsoft.com/office/drawing/2014/main" id="{0F553E87-C53A-029B-B688-1438F22671D5}"/>
              </a:ext>
            </a:extLst>
          </p:cNvPr>
          <p:cNvSpPr>
            <a:spLocks noGrp="1"/>
          </p:cNvSpPr>
          <p:nvPr>
            <p:ph type="body" sz="quarter" idx="3"/>
          </p:nvPr>
        </p:nvSpPr>
        <p:spPr>
          <a:xfrm>
            <a:off x="6127029" y="1434379"/>
            <a:ext cx="5427661"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252490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3 Column">
    <p:bg>
      <p:bgPr>
        <a:gradFill>
          <a:gsLst>
            <a:gs pos="92000">
              <a:schemeClr val="accent4">
                <a:lumMod val="95000"/>
                <a:lumOff val="5000"/>
              </a:schemeClr>
            </a:gs>
            <a:gs pos="37000">
              <a:schemeClr val="accent4">
                <a:lumMod val="60000"/>
              </a:schemeClr>
            </a:gs>
          </a:gsLst>
          <a:lin ang="189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C334C-EF4C-6B48-9B83-CDA4759F2681}"/>
              </a:ext>
            </a:extLst>
          </p:cNvPr>
          <p:cNvSpPr>
            <a:spLocks noGrp="1"/>
          </p:cNvSpPr>
          <p:nvPr>
            <p:ph idx="1"/>
          </p:nvPr>
        </p:nvSpPr>
        <p:spPr>
          <a:xfrm>
            <a:off x="515940" y="2258291"/>
            <a:ext cx="3600000"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a:extLst>
              <a:ext uri="{FF2B5EF4-FFF2-40B4-BE49-F238E27FC236}">
                <a16:creationId xmlns:a16="http://schemas.microsoft.com/office/drawing/2014/main" id="{68D3D970-C386-AE46-8E88-90CD901633F9}"/>
              </a:ext>
            </a:extLst>
          </p:cNvPr>
          <p:cNvSpPr>
            <a:spLocks noGrp="1"/>
          </p:cNvSpPr>
          <p:nvPr>
            <p:ph type="title"/>
          </p:nvPr>
        </p:nvSpPr>
        <p:spPr>
          <a:xfrm>
            <a:off x="515940" y="362839"/>
            <a:ext cx="11341098" cy="473773"/>
          </a:xfrm>
          <a:prstGeom prst="rect">
            <a:avLst/>
          </a:prstGeom>
        </p:spPr>
        <p:txBody>
          <a:bodyPr lIns="0" anchor="b">
            <a:normAutofit/>
          </a:bodyPr>
          <a:lstStyle>
            <a:lvl1pPr>
              <a:defRPr sz="2400">
                <a:solidFill>
                  <a:srgbClr val="FFFFFF"/>
                </a:solidFill>
                <a:latin typeface="Figtree" pitchFamily="2" charset="0"/>
              </a:defRPr>
            </a:lvl1p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3C41FAF-25CA-4304-9A6E-0E0D9F5053EA}"/>
              </a:ext>
            </a:extLst>
          </p:cNvPr>
          <p:cNvSpPr txBox="1">
            <a:spLocks/>
          </p:cNvSpPr>
          <p:nvPr userDrawn="1"/>
        </p:nvSpPr>
        <p:spPr>
          <a:xfrm>
            <a:off x="11271911" y="6567599"/>
            <a:ext cx="679173" cy="278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36A4D-1EED-4D86-AD92-A842CBA9A51E}" type="slidenum">
              <a:rPr lang="en-US" sz="1000" b="1" smtClean="0">
                <a:solidFill>
                  <a:schemeClr val="bg1"/>
                </a:solidFill>
                <a:latin typeface="Figtree" pitchFamily="2" charset="0"/>
              </a:rPr>
              <a:pPr algn="r"/>
              <a:t>‹#›</a:t>
            </a:fld>
            <a:endParaRPr lang="en-US" sz="1000" b="1" dirty="0">
              <a:solidFill>
                <a:schemeClr val="bg1"/>
              </a:solidFill>
              <a:latin typeface="Figtree" pitchFamily="2" charset="0"/>
            </a:endParaRPr>
          </a:p>
        </p:txBody>
      </p:sp>
      <p:sp>
        <p:nvSpPr>
          <p:cNvPr id="10" name="TextBox 9">
            <a:extLst>
              <a:ext uri="{FF2B5EF4-FFF2-40B4-BE49-F238E27FC236}">
                <a16:creationId xmlns:a16="http://schemas.microsoft.com/office/drawing/2014/main" id="{4AB91F7C-BDEC-C713-EC51-D986CDD85951}"/>
              </a:ext>
            </a:extLst>
          </p:cNvPr>
          <p:cNvSpPr txBox="1"/>
          <p:nvPr userDrawn="1"/>
        </p:nvSpPr>
        <p:spPr>
          <a:xfrm>
            <a:off x="9388050" y="6552541"/>
            <a:ext cx="2223447" cy="261610"/>
          </a:xfrm>
          <a:prstGeom prst="rect">
            <a:avLst/>
          </a:prstGeom>
          <a:noFill/>
        </p:spPr>
        <p:txBody>
          <a:bodyPr wrap="square" rtlCol="0">
            <a:spAutoFit/>
          </a:bodyPr>
          <a:lstStyle/>
          <a:p>
            <a:pPr algn="r"/>
            <a:r>
              <a:rPr lang="en-US" sz="1050" dirty="0" err="1">
                <a:solidFill>
                  <a:schemeClr val="accent4">
                    <a:lumMod val="60000"/>
                    <a:lumOff val="40000"/>
                  </a:schemeClr>
                </a:solidFill>
                <a:latin typeface="Figtree" pitchFamily="2" charset="0"/>
              </a:rPr>
              <a:t>www.i-genie.ai</a:t>
            </a:r>
            <a:endParaRPr lang="en-US" sz="1050" dirty="0">
              <a:solidFill>
                <a:schemeClr val="accent4">
                  <a:lumMod val="60000"/>
                  <a:lumOff val="40000"/>
                </a:schemeClr>
              </a:solidFill>
              <a:latin typeface="Figtree" pitchFamily="2" charset="0"/>
            </a:endParaRPr>
          </a:p>
        </p:txBody>
      </p:sp>
      <p:grpSp>
        <p:nvGrpSpPr>
          <p:cNvPr id="11" name="Group 10">
            <a:extLst>
              <a:ext uri="{FF2B5EF4-FFF2-40B4-BE49-F238E27FC236}">
                <a16:creationId xmlns:a16="http://schemas.microsoft.com/office/drawing/2014/main" id="{1E7AB329-BCE9-CF0E-852B-E26119581105}"/>
              </a:ext>
            </a:extLst>
          </p:cNvPr>
          <p:cNvGrpSpPr/>
          <p:nvPr userDrawn="1"/>
        </p:nvGrpSpPr>
        <p:grpSpPr>
          <a:xfrm>
            <a:off x="-8964" y="-5436"/>
            <a:ext cx="12397957" cy="307710"/>
            <a:chOff x="-8964" y="-5436"/>
            <a:chExt cx="12397957" cy="307710"/>
          </a:xfrm>
        </p:grpSpPr>
        <p:sp>
          <p:nvSpPr>
            <p:cNvPr id="5" name="Rectangle 4">
              <a:extLst>
                <a:ext uri="{FF2B5EF4-FFF2-40B4-BE49-F238E27FC236}">
                  <a16:creationId xmlns:a16="http://schemas.microsoft.com/office/drawing/2014/main" id="{0253040F-F33D-673F-19CA-8ED08EAB29F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9" name="Picture 8">
              <a:extLst>
                <a:ext uri="{FF2B5EF4-FFF2-40B4-BE49-F238E27FC236}">
                  <a16:creationId xmlns:a16="http://schemas.microsoft.com/office/drawing/2014/main" id="{614AD039-6F4F-17D0-6597-4AED3A30617D}"/>
                </a:ext>
              </a:extLst>
            </p:cNvPr>
            <p:cNvPicPr>
              <a:picLocks noChangeAspect="1"/>
            </p:cNvPicPr>
            <p:nvPr userDrawn="1"/>
          </p:nvPicPr>
          <p:blipFill>
            <a:blip r:embed="rId2"/>
            <a:srcRect l="59892" t="67944" r="-1229" b="27278"/>
            <a:stretch/>
          </p:blipFill>
          <p:spPr>
            <a:xfrm>
              <a:off x="9176082" y="-5436"/>
              <a:ext cx="3212911" cy="293436"/>
            </a:xfrm>
            <a:prstGeom prst="rect">
              <a:avLst/>
            </a:prstGeom>
          </p:spPr>
        </p:pic>
        <p:pic>
          <p:nvPicPr>
            <p:cNvPr id="4" name="Picture 3">
              <a:extLst>
                <a:ext uri="{FF2B5EF4-FFF2-40B4-BE49-F238E27FC236}">
                  <a16:creationId xmlns:a16="http://schemas.microsoft.com/office/drawing/2014/main" id="{88CFAD94-2604-2749-6258-119A53C869E9}"/>
                </a:ext>
              </a:extLst>
            </p:cNvPr>
            <p:cNvPicPr>
              <a:picLocks noChangeAspect="1"/>
            </p:cNvPicPr>
            <p:nvPr userDrawn="1"/>
          </p:nvPicPr>
          <p:blipFill>
            <a:blip r:embed="rId3"/>
            <a:stretch>
              <a:fillRect/>
            </a:stretch>
          </p:blipFill>
          <p:spPr>
            <a:xfrm>
              <a:off x="515938" y="84035"/>
              <a:ext cx="676801" cy="144000"/>
            </a:xfrm>
            <a:prstGeom prst="rect">
              <a:avLst/>
            </a:prstGeom>
          </p:spPr>
        </p:pic>
        <p:sp>
          <p:nvSpPr>
            <p:cNvPr id="8" name="TextBox 7">
              <a:extLst>
                <a:ext uri="{FF2B5EF4-FFF2-40B4-BE49-F238E27FC236}">
                  <a16:creationId xmlns:a16="http://schemas.microsoft.com/office/drawing/2014/main" id="{8A964B4F-F135-5AE9-6BFF-12227BBFBA85}"/>
                </a:ext>
              </a:extLst>
            </p:cNvPr>
            <p:cNvSpPr txBox="1"/>
            <p:nvPr userDrawn="1"/>
          </p:nvSpPr>
          <p:spPr>
            <a:xfrm>
              <a:off x="1187659" y="86830"/>
              <a:ext cx="6198870" cy="215444"/>
            </a:xfrm>
            <a:prstGeom prst="rect">
              <a:avLst/>
            </a:prstGeom>
            <a:noFill/>
          </p:spPr>
          <p:txBody>
            <a:bodyPr wrap="square">
              <a:spAutoFit/>
            </a:bodyPr>
            <a:lstStyle/>
            <a:p>
              <a:pPr>
                <a:defRPr/>
              </a:pPr>
              <a:r>
                <a:rPr lang="en-US" sz="800" dirty="0">
                  <a:solidFill>
                    <a:schemeClr val="tx2"/>
                  </a:solidFill>
                  <a:latin typeface="Figtree Light" pitchFamily="2" charset="0"/>
                </a:rPr>
                <a:t>Augmented Human Intelligence </a:t>
              </a:r>
            </a:p>
          </p:txBody>
        </p:sp>
      </p:grpSp>
      <p:sp>
        <p:nvSpPr>
          <p:cNvPr id="14" name="Text Placeholder 13">
            <a:extLst>
              <a:ext uri="{FF2B5EF4-FFF2-40B4-BE49-F238E27FC236}">
                <a16:creationId xmlns:a16="http://schemas.microsoft.com/office/drawing/2014/main" id="{CCE5D4AF-8DB5-3FC8-CC1B-88DC93213911}"/>
              </a:ext>
            </a:extLst>
          </p:cNvPr>
          <p:cNvSpPr>
            <a:spLocks noGrp="1"/>
          </p:cNvSpPr>
          <p:nvPr>
            <p:ph type="body" sz="quarter" idx="10" hasCustomPrompt="1"/>
          </p:nvPr>
        </p:nvSpPr>
        <p:spPr>
          <a:xfrm>
            <a:off x="515939" y="896938"/>
            <a:ext cx="11341098" cy="409575"/>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enter subtitle </a:t>
            </a:r>
            <a:endParaRPr lang="en-US" dirty="0"/>
          </a:p>
        </p:txBody>
      </p:sp>
      <p:sp>
        <p:nvSpPr>
          <p:cNvPr id="18" name="Text Placeholder 2">
            <a:extLst>
              <a:ext uri="{FF2B5EF4-FFF2-40B4-BE49-F238E27FC236}">
                <a16:creationId xmlns:a16="http://schemas.microsoft.com/office/drawing/2014/main" id="{A46464AD-BD88-6332-52AD-009CAA2875DE}"/>
              </a:ext>
            </a:extLst>
          </p:cNvPr>
          <p:cNvSpPr>
            <a:spLocks noGrp="1"/>
          </p:cNvSpPr>
          <p:nvPr>
            <p:ph type="body" idx="12"/>
          </p:nvPr>
        </p:nvSpPr>
        <p:spPr>
          <a:xfrm>
            <a:off x="515939" y="1434379"/>
            <a:ext cx="3600000"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Content Placeholder 2">
            <a:extLst>
              <a:ext uri="{FF2B5EF4-FFF2-40B4-BE49-F238E27FC236}">
                <a16:creationId xmlns:a16="http://schemas.microsoft.com/office/drawing/2014/main" id="{C09331F9-5C98-5C52-715D-5B06C660BFC1}"/>
              </a:ext>
            </a:extLst>
          </p:cNvPr>
          <p:cNvSpPr>
            <a:spLocks noGrp="1"/>
          </p:cNvSpPr>
          <p:nvPr>
            <p:ph idx="13"/>
          </p:nvPr>
        </p:nvSpPr>
        <p:spPr>
          <a:xfrm>
            <a:off x="4386489" y="2258291"/>
            <a:ext cx="3600000"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2">
            <a:extLst>
              <a:ext uri="{FF2B5EF4-FFF2-40B4-BE49-F238E27FC236}">
                <a16:creationId xmlns:a16="http://schemas.microsoft.com/office/drawing/2014/main" id="{B59CDC6E-AE36-344D-8431-9559EC1F4FBB}"/>
              </a:ext>
            </a:extLst>
          </p:cNvPr>
          <p:cNvSpPr>
            <a:spLocks noGrp="1"/>
          </p:cNvSpPr>
          <p:nvPr>
            <p:ph type="body" idx="14"/>
          </p:nvPr>
        </p:nvSpPr>
        <p:spPr>
          <a:xfrm>
            <a:off x="4386488" y="1434379"/>
            <a:ext cx="3600000"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5" name="Content Placeholder 2">
            <a:extLst>
              <a:ext uri="{FF2B5EF4-FFF2-40B4-BE49-F238E27FC236}">
                <a16:creationId xmlns:a16="http://schemas.microsoft.com/office/drawing/2014/main" id="{657B14D9-1242-2F1E-EBF8-A4ADCE1EDCDF}"/>
              </a:ext>
            </a:extLst>
          </p:cNvPr>
          <p:cNvSpPr>
            <a:spLocks noGrp="1"/>
          </p:cNvSpPr>
          <p:nvPr>
            <p:ph idx="15"/>
          </p:nvPr>
        </p:nvSpPr>
        <p:spPr>
          <a:xfrm>
            <a:off x="8257037" y="2258291"/>
            <a:ext cx="3600000" cy="4194896"/>
          </a:xfrm>
          <a:prstGeom prst="rect">
            <a:avLst/>
          </a:prstGeom>
        </p:spPr>
        <p:txBody>
          <a:bodyPr>
            <a:normAutofit/>
          </a:bodyPr>
          <a:lstStyle>
            <a:lvl1pPr>
              <a:defRPr sz="1800">
                <a:solidFill>
                  <a:srgbClr val="FFFFFF"/>
                </a:solidFill>
                <a:latin typeface="Figtree" pitchFamily="2" charset="0"/>
              </a:defRPr>
            </a:lvl1pPr>
            <a:lvl2pPr>
              <a:defRPr sz="1800">
                <a:solidFill>
                  <a:srgbClr val="FFFFFF"/>
                </a:solidFill>
                <a:latin typeface="Figtree" pitchFamily="2" charset="0"/>
              </a:defRPr>
            </a:lvl2pPr>
            <a:lvl3pPr>
              <a:defRPr sz="1800">
                <a:solidFill>
                  <a:srgbClr val="FFFFFF"/>
                </a:solidFill>
                <a:latin typeface="Figtree" pitchFamily="2" charset="0"/>
              </a:defRPr>
            </a:lvl3pPr>
            <a:lvl4pPr>
              <a:defRPr sz="1800">
                <a:solidFill>
                  <a:srgbClr val="FFFFFF"/>
                </a:solidFill>
                <a:latin typeface="Figtree" pitchFamily="2" charset="0"/>
              </a:defRPr>
            </a:lvl4pPr>
            <a:lvl5pPr>
              <a:defRPr sz="1800">
                <a:solidFill>
                  <a:srgbClr val="FFFFFF"/>
                </a:solidFill>
                <a:latin typeface="Figtre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2">
            <a:extLst>
              <a:ext uri="{FF2B5EF4-FFF2-40B4-BE49-F238E27FC236}">
                <a16:creationId xmlns:a16="http://schemas.microsoft.com/office/drawing/2014/main" id="{1DE8594D-AB1A-677F-6B11-1A216BF27FD1}"/>
              </a:ext>
            </a:extLst>
          </p:cNvPr>
          <p:cNvSpPr>
            <a:spLocks noGrp="1"/>
          </p:cNvSpPr>
          <p:nvPr>
            <p:ph type="body" idx="16"/>
          </p:nvPr>
        </p:nvSpPr>
        <p:spPr>
          <a:xfrm>
            <a:off x="8257036" y="1434379"/>
            <a:ext cx="3600000"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1571337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469">
          <p15:clr>
            <a:srgbClr val="FBAE40"/>
          </p15:clr>
        </p15:guide>
        <p15:guide id="5" pos="4793">
          <p15:clr>
            <a:srgbClr val="FBAE40"/>
          </p15:clr>
        </p15:guide>
        <p15:guide id="6" pos="5768">
          <p15:clr>
            <a:srgbClr val="FBAE40"/>
          </p15:clr>
        </p15:guide>
        <p15:guide id="7" orient="horz" pos="1071">
          <p15:clr>
            <a:srgbClr val="FBAE40"/>
          </p15:clr>
        </p15:guide>
        <p15:guide id="8" orient="horz" pos="527">
          <p15:clr>
            <a:srgbClr val="FBAE40"/>
          </p15:clr>
        </p15:guide>
        <p15:guide id="9" orient="horz" pos="4065">
          <p15:clr>
            <a:srgbClr val="FBAE40"/>
          </p15:clr>
        </p15:guide>
        <p15:guide id="10" orient="horz" pos="11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124BFA77-E52E-D74D-B0F0-E60B8CAAABFF}"/>
              </a:ext>
            </a:extLst>
          </p:cNvPr>
          <p:cNvSpPr>
            <a:spLocks noGrp="1"/>
          </p:cNvSpPr>
          <p:nvPr>
            <p:ph type="title"/>
          </p:nvPr>
        </p:nvSpPr>
        <p:spPr>
          <a:xfrm>
            <a:off x="114300" y="98425"/>
            <a:ext cx="11938000" cy="8921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9" name="Text Placeholder 8">
            <a:extLst>
              <a:ext uri="{FF2B5EF4-FFF2-40B4-BE49-F238E27FC236}">
                <a16:creationId xmlns:a16="http://schemas.microsoft.com/office/drawing/2014/main" id="{17800F8E-D0F9-2741-B1AA-CAB9998FD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78189806"/>
      </p:ext>
    </p:extLst>
  </p:cSld>
  <p:clrMap bg1="lt1" tx1="dk1" bg2="lt2" tx2="dk2" accent1="accent1" accent2="accent2" accent3="accent3" accent4="accent4" accent5="accent5" accent6="accent6" hlink="hlink" folHlink="folHlink"/>
  <p:sldLayoutIdLst>
    <p:sldLayoutId id="2147483679" r:id="rId1"/>
    <p:sldLayoutId id="2147483668" r:id="rId2"/>
    <p:sldLayoutId id="2147483676" r:id="rId3"/>
    <p:sldLayoutId id="2147483677" r:id="rId4"/>
    <p:sldLayoutId id="2147483670" r:id="rId5"/>
    <p:sldLayoutId id="2147483671" r:id="rId6"/>
    <p:sldLayoutId id="2147483672" r:id="rId7"/>
    <p:sldLayoutId id="2147483673" r:id="rId8"/>
    <p:sldLayoutId id="2147483674" r:id="rId9"/>
    <p:sldLayoutId id="2147483675" r:id="rId10"/>
    <p:sldLayoutId id="2147483661" r:id="rId11"/>
    <p:sldLayoutId id="2147483662" r:id="rId12"/>
    <p:sldLayoutId id="2147483663" r:id="rId13"/>
    <p:sldLayoutId id="2147483664" r:id="rId14"/>
    <p:sldLayoutId id="2147483665" r:id="rId15"/>
    <p:sldLayoutId id="2147483666" r:id="rId16"/>
    <p:sldLayoutId id="2147483667" r:id="rId17"/>
    <p:sldLayoutId id="2147483678" r:id="rId18"/>
  </p:sldLayoutIdLst>
  <p:txStyles>
    <p:title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jpeg"/><Relationship Id="rId2" Type="http://schemas.microsoft.com/office/2018/10/relationships/comments" Target="../comments/modernComment_1B0_145C1B40.xml"/><Relationship Id="rId1" Type="http://schemas.openxmlformats.org/officeDocument/2006/relationships/slideLayout" Target="../slideLayouts/slideLayout1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emf"/><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3"/><Relationship Id="rId1" Type="http://schemas.openxmlformats.org/officeDocument/2006/relationships/audio" Target="NULL" TargetMode="Externa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hyperlink" Target="mailto:stan@i-Genie.AI" TargetMode="External"/><Relationship Id="rId3" Type="http://schemas.openxmlformats.org/officeDocument/2006/relationships/image" Target="../media/image32.tiff"/><Relationship Id="rId7"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1_26E2DFDB.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emf"/><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emf"/><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xml"/><Relationship Id="rId7" Type="http://schemas.openxmlformats.org/officeDocument/2006/relationships/image" Target="../media/image1.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microsoft.com/office/2018/10/relationships/comments" Target="../comments/modernComment_495_5947E5D6.xm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100000">
              <a:srgbClr val="000000"/>
            </a:gs>
          </a:gsLst>
          <a:lin ang="8100000" scaled="1"/>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C94505-4BA5-17A5-2381-30624F498ABD}"/>
              </a:ext>
            </a:extLst>
          </p:cNvPr>
          <p:cNvPicPr>
            <a:picLocks noChangeAspect="1"/>
          </p:cNvPicPr>
          <p:nvPr/>
        </p:nvPicPr>
        <p:blipFill>
          <a:blip r:embed="rId3"/>
          <a:srcRect t="24650" r="20805"/>
          <a:stretch/>
        </p:blipFill>
        <p:spPr>
          <a:xfrm>
            <a:off x="3277257" y="0"/>
            <a:ext cx="8914744" cy="7129138"/>
          </a:xfrm>
          <a:prstGeom prst="rect">
            <a:avLst/>
          </a:prstGeom>
        </p:spPr>
      </p:pic>
      <p:sp>
        <p:nvSpPr>
          <p:cNvPr id="13" name="Title 3">
            <a:extLst>
              <a:ext uri="{FF2B5EF4-FFF2-40B4-BE49-F238E27FC236}">
                <a16:creationId xmlns:a16="http://schemas.microsoft.com/office/drawing/2014/main" id="{7051BDF4-91DF-A9D6-DA94-B5821EC3B6C8}"/>
              </a:ext>
            </a:extLst>
          </p:cNvPr>
          <p:cNvSpPr txBox="1">
            <a:spLocks/>
          </p:cNvSpPr>
          <p:nvPr/>
        </p:nvSpPr>
        <p:spPr>
          <a:xfrm>
            <a:off x="654959" y="5811793"/>
            <a:ext cx="9439906" cy="501337"/>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400" dirty="0">
                <a:solidFill>
                  <a:schemeClr val="tx2"/>
                </a:solidFill>
                <a:latin typeface="Figtree"/>
              </a:rPr>
              <a:t>April 2025</a:t>
            </a:r>
          </a:p>
        </p:txBody>
      </p:sp>
      <p:cxnSp>
        <p:nvCxnSpPr>
          <p:cNvPr id="14" name="Straight Connector 13">
            <a:extLst>
              <a:ext uri="{FF2B5EF4-FFF2-40B4-BE49-F238E27FC236}">
                <a16:creationId xmlns:a16="http://schemas.microsoft.com/office/drawing/2014/main" id="{5A7405D6-0E8E-BCB4-D987-0EBC1624A072}"/>
              </a:ext>
            </a:extLst>
          </p:cNvPr>
          <p:cNvCxnSpPr>
            <a:cxnSpLocks/>
          </p:cNvCxnSpPr>
          <p:nvPr/>
        </p:nvCxnSpPr>
        <p:spPr>
          <a:xfrm>
            <a:off x="654959" y="4062426"/>
            <a:ext cx="863191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E6F11FB-23A4-E80E-BE44-7CEF0CF8B569}"/>
              </a:ext>
            </a:extLst>
          </p:cNvPr>
          <p:cNvCxnSpPr>
            <a:cxnSpLocks/>
          </p:cNvCxnSpPr>
          <p:nvPr/>
        </p:nvCxnSpPr>
        <p:spPr>
          <a:xfrm>
            <a:off x="11896725" y="5284694"/>
            <a:ext cx="313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B46752-0530-DDE4-2CE4-E57DC1F3160D}"/>
              </a:ext>
            </a:extLst>
          </p:cNvPr>
          <p:cNvPicPr>
            <a:picLocks noChangeAspect="1"/>
          </p:cNvPicPr>
          <p:nvPr/>
        </p:nvPicPr>
        <p:blipFill>
          <a:blip r:embed="rId4"/>
          <a:srcRect/>
          <a:stretch/>
        </p:blipFill>
        <p:spPr>
          <a:xfrm>
            <a:off x="654958" y="1096111"/>
            <a:ext cx="2902433" cy="617538"/>
          </a:xfrm>
          <a:prstGeom prst="rect">
            <a:avLst/>
          </a:prstGeom>
        </p:spPr>
      </p:pic>
      <p:sp>
        <p:nvSpPr>
          <p:cNvPr id="6" name="Title 3">
            <a:extLst>
              <a:ext uri="{FF2B5EF4-FFF2-40B4-BE49-F238E27FC236}">
                <a16:creationId xmlns:a16="http://schemas.microsoft.com/office/drawing/2014/main" id="{4225C142-825A-9E29-49E3-61E486FD4A7C}"/>
              </a:ext>
            </a:extLst>
          </p:cNvPr>
          <p:cNvSpPr txBox="1">
            <a:spLocks/>
          </p:cNvSpPr>
          <p:nvPr/>
        </p:nvSpPr>
        <p:spPr>
          <a:xfrm>
            <a:off x="654958" y="2311669"/>
            <a:ext cx="9439906" cy="1750757"/>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800" b="1" dirty="0">
                <a:solidFill>
                  <a:srgbClr val="FFFFFF"/>
                </a:solidFill>
                <a:latin typeface="Figtree Black" pitchFamily="2" charset="0"/>
              </a:rPr>
              <a:t>THE </a:t>
            </a:r>
            <a:r>
              <a:rPr lang="en-US" sz="4800" b="1" dirty="0">
                <a:solidFill>
                  <a:schemeClr val="accent1"/>
                </a:solidFill>
                <a:latin typeface="Figtree Black" pitchFamily="2" charset="0"/>
              </a:rPr>
              <a:t>&amp;</a:t>
            </a:r>
            <a:r>
              <a:rPr lang="en-US" sz="4800" b="1" dirty="0">
                <a:solidFill>
                  <a:srgbClr val="FFFFFF"/>
                </a:solidFill>
                <a:latin typeface="Figtree Black" pitchFamily="2" charset="0"/>
              </a:rPr>
              <a:t> PARADIGM</a:t>
            </a:r>
          </a:p>
          <a:p>
            <a:pPr>
              <a:defRPr/>
            </a:pPr>
            <a:r>
              <a:rPr lang="en-US" sz="2800" b="1" dirty="0">
                <a:solidFill>
                  <a:srgbClr val="FFFFFF"/>
                </a:solidFill>
                <a:latin typeface="Figtree SemiBold" pitchFamily="2" charset="0"/>
              </a:rPr>
              <a:t>FASTER </a:t>
            </a:r>
            <a:r>
              <a:rPr lang="en-US" sz="2800" b="1" dirty="0">
                <a:solidFill>
                  <a:schemeClr val="accent1"/>
                </a:solidFill>
                <a:latin typeface="Figtree SemiBold" pitchFamily="2" charset="0"/>
              </a:rPr>
              <a:t>&amp;</a:t>
            </a:r>
            <a:r>
              <a:rPr lang="en-US" sz="2800" b="1" dirty="0">
                <a:solidFill>
                  <a:srgbClr val="FFFFFF"/>
                </a:solidFill>
                <a:latin typeface="Figtree SemiBold" pitchFamily="2" charset="0"/>
              </a:rPr>
              <a:t> CHEAPER </a:t>
            </a:r>
            <a:r>
              <a:rPr lang="en-US" sz="2800" b="1" dirty="0">
                <a:solidFill>
                  <a:schemeClr val="accent1"/>
                </a:solidFill>
                <a:latin typeface="Figtree SemiBold" pitchFamily="2" charset="0"/>
              </a:rPr>
              <a:t>&amp;</a:t>
            </a:r>
            <a:r>
              <a:rPr lang="en-US" sz="2800" b="1" dirty="0">
                <a:solidFill>
                  <a:srgbClr val="FFFFFF"/>
                </a:solidFill>
                <a:latin typeface="Figtree SemiBold" pitchFamily="2" charset="0"/>
              </a:rPr>
              <a:t> BETTER: </a:t>
            </a:r>
            <a:r>
              <a:rPr lang="en-US" sz="2800" b="1" dirty="0">
                <a:solidFill>
                  <a:srgbClr val="FFFFFF"/>
                </a:solidFill>
                <a:latin typeface="Figtree Black" pitchFamily="2" charset="0"/>
              </a:rPr>
              <a:t>DREAM OR REALITY?</a:t>
            </a:r>
          </a:p>
        </p:txBody>
      </p:sp>
      <p:sp>
        <p:nvSpPr>
          <p:cNvPr id="2" name="Title 3">
            <a:extLst>
              <a:ext uri="{FF2B5EF4-FFF2-40B4-BE49-F238E27FC236}">
                <a16:creationId xmlns:a16="http://schemas.microsoft.com/office/drawing/2014/main" id="{6C39658C-529E-D71E-AE83-0FF502D635CA}"/>
              </a:ext>
            </a:extLst>
          </p:cNvPr>
          <p:cNvSpPr txBox="1">
            <a:spLocks/>
          </p:cNvSpPr>
          <p:nvPr/>
        </p:nvSpPr>
        <p:spPr>
          <a:xfrm>
            <a:off x="654958" y="1799702"/>
            <a:ext cx="8801862" cy="427860"/>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600" dirty="0">
                <a:solidFill>
                  <a:schemeClr val="tx2"/>
                </a:solidFill>
                <a:latin typeface="Figtree Light" pitchFamily="2" charset="0"/>
              </a:rPr>
              <a:t>Augmenting Human Intelligence </a:t>
            </a:r>
          </a:p>
        </p:txBody>
      </p:sp>
      <p:grpSp>
        <p:nvGrpSpPr>
          <p:cNvPr id="31" name="Group 30">
            <a:extLst>
              <a:ext uri="{FF2B5EF4-FFF2-40B4-BE49-F238E27FC236}">
                <a16:creationId xmlns:a16="http://schemas.microsoft.com/office/drawing/2014/main" id="{8207D5C0-19CF-6225-219E-EF67CF63AB2B}"/>
              </a:ext>
            </a:extLst>
          </p:cNvPr>
          <p:cNvGrpSpPr/>
          <p:nvPr/>
        </p:nvGrpSpPr>
        <p:grpSpPr>
          <a:xfrm>
            <a:off x="654958" y="4634895"/>
            <a:ext cx="3349620" cy="956328"/>
            <a:chOff x="336972" y="2758901"/>
            <a:chExt cx="3349620" cy="956328"/>
          </a:xfrm>
        </p:grpSpPr>
        <p:pic>
          <p:nvPicPr>
            <p:cNvPr id="1026" name="Picture 2" descr="Kenvue">
              <a:extLst>
                <a:ext uri="{FF2B5EF4-FFF2-40B4-BE49-F238E27FC236}">
                  <a16:creationId xmlns:a16="http://schemas.microsoft.com/office/drawing/2014/main" id="{5E5E7674-4FF4-0609-EF10-B5133DC1CC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42" t="23902" r="10951" b="25418"/>
            <a:stretch/>
          </p:blipFill>
          <p:spPr bwMode="auto">
            <a:xfrm>
              <a:off x="1258236" y="3229507"/>
              <a:ext cx="956327" cy="36154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FA132CAB-CDC7-2EC6-256B-1FB71039C8A7}"/>
                </a:ext>
              </a:extLst>
            </p:cNvPr>
            <p:cNvGrpSpPr/>
            <p:nvPr/>
          </p:nvGrpSpPr>
          <p:grpSpPr>
            <a:xfrm>
              <a:off x="336972" y="2758901"/>
              <a:ext cx="3349620" cy="956328"/>
              <a:chOff x="515938" y="2019644"/>
              <a:chExt cx="3349620" cy="956328"/>
            </a:xfrm>
          </p:grpSpPr>
          <p:pic>
            <p:nvPicPr>
              <p:cNvPr id="23" name="Picture 22">
                <a:extLst>
                  <a:ext uri="{FF2B5EF4-FFF2-40B4-BE49-F238E27FC236}">
                    <a16:creationId xmlns:a16="http://schemas.microsoft.com/office/drawing/2014/main" id="{721A5EE2-E592-4ED5-57EB-A5FC5242B55F}"/>
                  </a:ext>
                </a:extLst>
              </p:cNvPr>
              <p:cNvPicPr>
                <a:picLocks noChangeAspect="1"/>
              </p:cNvPicPr>
              <p:nvPr/>
            </p:nvPicPr>
            <p:blipFill>
              <a:blip r:embed="rId6"/>
              <a:srcRect/>
              <a:stretch/>
            </p:blipFill>
            <p:spPr>
              <a:xfrm>
                <a:off x="515938" y="2019644"/>
                <a:ext cx="792162" cy="792162"/>
              </a:xfrm>
              <a:prstGeom prst="ellipse">
                <a:avLst/>
              </a:prstGeom>
              <a:ln w="6350" cap="rnd">
                <a:solidFill>
                  <a:srgbClr val="FFFFFF"/>
                </a:solidFill>
              </a:ln>
              <a:effectLst/>
              <a:scene3d>
                <a:camera prst="orthographicFront"/>
                <a:lightRig rig="contrasting" dir="t">
                  <a:rot lat="0" lon="0" rev="3000000"/>
                </a:lightRig>
              </a:scene3d>
              <a:sp3d contourW="7620">
                <a:contourClr>
                  <a:srgbClr val="333333"/>
                </a:contourClr>
              </a:sp3d>
            </p:spPr>
          </p:pic>
          <p:grpSp>
            <p:nvGrpSpPr>
              <p:cNvPr id="24" name="Group 23">
                <a:extLst>
                  <a:ext uri="{FF2B5EF4-FFF2-40B4-BE49-F238E27FC236}">
                    <a16:creationId xmlns:a16="http://schemas.microsoft.com/office/drawing/2014/main" id="{9ADDB834-E913-C528-6D37-6999A1F90238}"/>
                  </a:ext>
                </a:extLst>
              </p:cNvPr>
              <p:cNvGrpSpPr/>
              <p:nvPr/>
            </p:nvGrpSpPr>
            <p:grpSpPr>
              <a:xfrm>
                <a:off x="1308100" y="2063290"/>
                <a:ext cx="2557458" cy="912682"/>
                <a:chOff x="1308100" y="1635338"/>
                <a:chExt cx="2557458" cy="912682"/>
              </a:xfrm>
            </p:grpSpPr>
            <p:sp>
              <p:nvSpPr>
                <p:cNvPr id="28" name="TextBox 27">
                  <a:extLst>
                    <a:ext uri="{FF2B5EF4-FFF2-40B4-BE49-F238E27FC236}">
                      <a16:creationId xmlns:a16="http://schemas.microsoft.com/office/drawing/2014/main" id="{BC65CCAA-BC2A-8791-B4D0-8661AFDF33E4}"/>
                    </a:ext>
                  </a:extLst>
                </p:cNvPr>
                <p:cNvSpPr txBox="1"/>
                <p:nvPr/>
              </p:nvSpPr>
              <p:spPr>
                <a:xfrm>
                  <a:off x="1431236" y="1635338"/>
                  <a:ext cx="2309492" cy="400110"/>
                </a:xfrm>
                <a:prstGeom prst="rect">
                  <a:avLst/>
                </a:prstGeom>
                <a:noFill/>
              </p:spPr>
              <p:txBody>
                <a:bodyPr wrap="square" lIns="0" anchor="b">
                  <a:spAutoFit/>
                </a:bodyPr>
                <a:lstStyle/>
                <a:p>
                  <a:r>
                    <a:rPr lang="en-US" sz="2000" b="1" dirty="0">
                      <a:solidFill>
                        <a:srgbClr val="FFFFFF"/>
                      </a:solidFill>
                      <a:latin typeface="Figtree" pitchFamily="2" charset="0"/>
                      <a:cs typeface="Segoe UI"/>
                    </a:rPr>
                    <a:t>Michaela Cortez</a:t>
                  </a:r>
                </a:p>
              </p:txBody>
            </p:sp>
            <p:cxnSp>
              <p:nvCxnSpPr>
                <p:cNvPr id="29" name="Straight Connector 28">
                  <a:extLst>
                    <a:ext uri="{FF2B5EF4-FFF2-40B4-BE49-F238E27FC236}">
                      <a16:creationId xmlns:a16="http://schemas.microsoft.com/office/drawing/2014/main" id="{B1A748B6-AB09-24D2-A030-451F6FE25DAE}"/>
                    </a:ext>
                  </a:extLst>
                </p:cNvPr>
                <p:cNvCxnSpPr>
                  <a:cxnSpLocks/>
                  <a:stCxn id="23" idx="6"/>
                </p:cNvCxnSpPr>
                <p:nvPr/>
              </p:nvCxnSpPr>
              <p:spPr>
                <a:xfrm>
                  <a:off x="1308100" y="1987773"/>
                  <a:ext cx="232573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0954BAF-CB06-0A28-5744-304849FF5660}"/>
                    </a:ext>
                  </a:extLst>
                </p:cNvPr>
                <p:cNvSpPr txBox="1"/>
                <p:nvPr/>
              </p:nvSpPr>
              <p:spPr>
                <a:xfrm>
                  <a:off x="1427596" y="1963245"/>
                  <a:ext cx="2437962" cy="584775"/>
                </a:xfrm>
                <a:prstGeom prst="rect">
                  <a:avLst/>
                </a:prstGeom>
                <a:noFill/>
              </p:spPr>
              <p:txBody>
                <a:bodyPr wrap="square" lIns="0" anchor="t">
                  <a:noAutofit/>
                </a:bodyPr>
                <a:lstStyle/>
                <a:p>
                  <a:endParaRPr lang="en-US" sz="900" dirty="0">
                    <a:solidFill>
                      <a:schemeClr val="bg1"/>
                    </a:solidFill>
                    <a:latin typeface="Figtree" pitchFamily="2" charset="0"/>
                    <a:cs typeface="Segoe UI"/>
                  </a:endParaRPr>
                </a:p>
              </p:txBody>
            </p:sp>
          </p:grpSp>
        </p:grpSp>
      </p:grpSp>
      <p:grpSp>
        <p:nvGrpSpPr>
          <p:cNvPr id="33" name="Group 32">
            <a:extLst>
              <a:ext uri="{FF2B5EF4-FFF2-40B4-BE49-F238E27FC236}">
                <a16:creationId xmlns:a16="http://schemas.microsoft.com/office/drawing/2014/main" id="{7B04A077-6485-E400-BB25-7DC2C071C3EB}"/>
              </a:ext>
            </a:extLst>
          </p:cNvPr>
          <p:cNvGrpSpPr/>
          <p:nvPr/>
        </p:nvGrpSpPr>
        <p:grpSpPr>
          <a:xfrm>
            <a:off x="4027492" y="4632870"/>
            <a:ext cx="3689346" cy="956328"/>
            <a:chOff x="452874" y="1131451"/>
            <a:chExt cx="3689346" cy="956328"/>
          </a:xfrm>
        </p:grpSpPr>
        <p:grpSp>
          <p:nvGrpSpPr>
            <p:cNvPr id="10" name="Group 9">
              <a:extLst>
                <a:ext uri="{FF2B5EF4-FFF2-40B4-BE49-F238E27FC236}">
                  <a16:creationId xmlns:a16="http://schemas.microsoft.com/office/drawing/2014/main" id="{685AA42C-953D-738D-6FC1-F3E0C02FF675}"/>
                </a:ext>
              </a:extLst>
            </p:cNvPr>
            <p:cNvGrpSpPr/>
            <p:nvPr/>
          </p:nvGrpSpPr>
          <p:grpSpPr>
            <a:xfrm>
              <a:off x="452874" y="1131451"/>
              <a:ext cx="3689346" cy="956328"/>
              <a:chOff x="515938" y="2019644"/>
              <a:chExt cx="3689346" cy="956328"/>
            </a:xfrm>
          </p:grpSpPr>
          <p:pic>
            <p:nvPicPr>
              <p:cNvPr id="11" name="Picture 10" descr="...">
                <a:extLst>
                  <a:ext uri="{FF2B5EF4-FFF2-40B4-BE49-F238E27FC236}">
                    <a16:creationId xmlns:a16="http://schemas.microsoft.com/office/drawing/2014/main" id="{1DF4ABEB-1C90-00DF-2EC8-940FDD87D114}"/>
                  </a:ext>
                </a:extLst>
              </p:cNvPr>
              <p:cNvPicPr>
                <a:picLocks noChangeAspect="1"/>
              </p:cNvPicPr>
              <p:nvPr/>
            </p:nvPicPr>
            <p:blipFill>
              <a:blip r:embed="rId7"/>
              <a:stretch>
                <a:fillRect/>
              </a:stretch>
            </p:blipFill>
            <p:spPr>
              <a:xfrm>
                <a:off x="515938" y="2019644"/>
                <a:ext cx="792162" cy="792162"/>
              </a:xfrm>
              <a:prstGeom prst="ellipse">
                <a:avLst/>
              </a:prstGeom>
              <a:ln w="6350" cap="rnd">
                <a:solidFill>
                  <a:srgbClr val="FFFFFF"/>
                </a:solidFill>
              </a:ln>
              <a:effectLst/>
              <a:scene3d>
                <a:camera prst="orthographicFront"/>
                <a:lightRig rig="contrasting" dir="t">
                  <a:rot lat="0" lon="0" rev="3000000"/>
                </a:lightRig>
              </a:scene3d>
              <a:sp3d contourW="7620">
                <a:contourClr>
                  <a:srgbClr val="333333"/>
                </a:contourClr>
              </a:sp3d>
            </p:spPr>
          </p:pic>
          <p:grpSp>
            <p:nvGrpSpPr>
              <p:cNvPr id="12" name="Group 11">
                <a:extLst>
                  <a:ext uri="{FF2B5EF4-FFF2-40B4-BE49-F238E27FC236}">
                    <a16:creationId xmlns:a16="http://schemas.microsoft.com/office/drawing/2014/main" id="{B0DF1AF4-1EA6-F81B-B510-5122368DBFA4}"/>
                  </a:ext>
                </a:extLst>
              </p:cNvPr>
              <p:cNvGrpSpPr/>
              <p:nvPr/>
            </p:nvGrpSpPr>
            <p:grpSpPr>
              <a:xfrm>
                <a:off x="1308100" y="2063290"/>
                <a:ext cx="2897184" cy="912682"/>
                <a:chOff x="1308100" y="1635338"/>
                <a:chExt cx="2897184" cy="912682"/>
              </a:xfrm>
            </p:grpSpPr>
            <p:sp>
              <p:nvSpPr>
                <p:cNvPr id="19" name="TextBox 18">
                  <a:extLst>
                    <a:ext uri="{FF2B5EF4-FFF2-40B4-BE49-F238E27FC236}">
                      <a16:creationId xmlns:a16="http://schemas.microsoft.com/office/drawing/2014/main" id="{F186FBDA-191A-3DAD-DF68-217D14BD11F8}"/>
                    </a:ext>
                  </a:extLst>
                </p:cNvPr>
                <p:cNvSpPr txBox="1"/>
                <p:nvPr/>
              </p:nvSpPr>
              <p:spPr>
                <a:xfrm>
                  <a:off x="1431236" y="1635338"/>
                  <a:ext cx="2774048" cy="400110"/>
                </a:xfrm>
                <a:prstGeom prst="rect">
                  <a:avLst/>
                </a:prstGeom>
                <a:noFill/>
              </p:spPr>
              <p:txBody>
                <a:bodyPr wrap="square" lIns="0" anchor="b">
                  <a:spAutoFit/>
                </a:bodyPr>
                <a:lstStyle/>
                <a:p>
                  <a:r>
                    <a:rPr lang="en-US" sz="2000" b="1" dirty="0">
                      <a:solidFill>
                        <a:srgbClr val="FFFFFF"/>
                      </a:solidFill>
                      <a:latin typeface="Figtree" pitchFamily="2" charset="0"/>
                      <a:cs typeface="Segoe UI"/>
                    </a:rPr>
                    <a:t>Stan </a:t>
                  </a:r>
                  <a:r>
                    <a:rPr lang="en-US" sz="2000" b="1" dirty="0" err="1">
                      <a:solidFill>
                        <a:srgbClr val="FFFFFF"/>
                      </a:solidFill>
                      <a:latin typeface="Figtree" pitchFamily="2" charset="0"/>
                      <a:cs typeface="Segoe UI"/>
                    </a:rPr>
                    <a:t>Sthanunathan</a:t>
                  </a:r>
                  <a:r>
                    <a:rPr lang="en-US" sz="2000" dirty="0">
                      <a:solidFill>
                        <a:srgbClr val="FFFFFF"/>
                      </a:solidFill>
                      <a:latin typeface="Figtree" pitchFamily="2" charset="0"/>
                      <a:cs typeface="Segoe UI"/>
                    </a:rPr>
                    <a:t>​</a:t>
                  </a:r>
                </a:p>
              </p:txBody>
            </p:sp>
            <p:cxnSp>
              <p:nvCxnSpPr>
                <p:cNvPr id="20" name="Straight Connector 19">
                  <a:extLst>
                    <a:ext uri="{FF2B5EF4-FFF2-40B4-BE49-F238E27FC236}">
                      <a16:creationId xmlns:a16="http://schemas.microsoft.com/office/drawing/2014/main" id="{C47C3FB4-515D-CCB5-2AFA-7E1A632CDC72}"/>
                    </a:ext>
                  </a:extLst>
                </p:cNvPr>
                <p:cNvCxnSpPr>
                  <a:cxnSpLocks/>
                  <a:stCxn id="11" idx="6"/>
                </p:cNvCxnSpPr>
                <p:nvPr/>
              </p:nvCxnSpPr>
              <p:spPr>
                <a:xfrm>
                  <a:off x="1308100" y="1987773"/>
                  <a:ext cx="232573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60C140-534E-C5FC-632B-2525BCCFE39E}"/>
                    </a:ext>
                  </a:extLst>
                </p:cNvPr>
                <p:cNvSpPr txBox="1"/>
                <p:nvPr/>
              </p:nvSpPr>
              <p:spPr>
                <a:xfrm>
                  <a:off x="1427596" y="1963245"/>
                  <a:ext cx="2437962" cy="584775"/>
                </a:xfrm>
                <a:prstGeom prst="rect">
                  <a:avLst/>
                </a:prstGeom>
                <a:noFill/>
              </p:spPr>
              <p:txBody>
                <a:bodyPr wrap="square" lIns="0" anchor="t">
                  <a:noAutofit/>
                </a:bodyPr>
                <a:lstStyle/>
                <a:p>
                  <a:endParaRPr lang="en-US" sz="900" dirty="0">
                    <a:solidFill>
                      <a:schemeClr val="bg1"/>
                    </a:solidFill>
                    <a:latin typeface="Figtree" pitchFamily="2" charset="0"/>
                    <a:cs typeface="Segoe UI"/>
                  </a:endParaRPr>
                </a:p>
              </p:txBody>
            </p:sp>
          </p:grpSp>
        </p:grpSp>
        <p:pic>
          <p:nvPicPr>
            <p:cNvPr id="32" name="Picture 31">
              <a:extLst>
                <a:ext uri="{FF2B5EF4-FFF2-40B4-BE49-F238E27FC236}">
                  <a16:creationId xmlns:a16="http://schemas.microsoft.com/office/drawing/2014/main" id="{8A91A40A-BD51-B9DE-E47F-6FC0E31E9A19}"/>
                </a:ext>
              </a:extLst>
            </p:cNvPr>
            <p:cNvPicPr>
              <a:picLocks noChangeAspect="1"/>
            </p:cNvPicPr>
            <p:nvPr/>
          </p:nvPicPr>
          <p:blipFill>
            <a:blip r:embed="rId4"/>
            <a:srcRect/>
            <a:stretch/>
          </p:blipFill>
          <p:spPr>
            <a:xfrm>
              <a:off x="1360555" y="1611640"/>
              <a:ext cx="1259553" cy="267990"/>
            </a:xfrm>
            <a:prstGeom prst="rect">
              <a:avLst/>
            </a:prstGeom>
          </p:spPr>
        </p:pic>
      </p:grpSp>
    </p:spTree>
    <p:extLst>
      <p:ext uri="{BB962C8B-B14F-4D97-AF65-F5344CB8AC3E}">
        <p14:creationId xmlns:p14="http://schemas.microsoft.com/office/powerpoint/2010/main" val="341580608"/>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AFCCFF5-A9E5-854F-AA1D-54326A7AB035}"/>
              </a:ext>
            </a:extLst>
          </p:cNvPr>
          <p:cNvGrpSpPr/>
          <p:nvPr/>
        </p:nvGrpSpPr>
        <p:grpSpPr>
          <a:xfrm>
            <a:off x="4467523" y="1932214"/>
            <a:ext cx="3256954" cy="3256954"/>
            <a:chOff x="3500722" y="736338"/>
            <a:chExt cx="5410198" cy="5410198"/>
          </a:xfrm>
        </p:grpSpPr>
        <p:sp>
          <p:nvSpPr>
            <p:cNvPr id="22" name="Oval 21">
              <a:extLst>
                <a:ext uri="{FF2B5EF4-FFF2-40B4-BE49-F238E27FC236}">
                  <a16:creationId xmlns:a16="http://schemas.microsoft.com/office/drawing/2014/main" id="{D53C0D7A-9632-47FE-FE46-53B6CA3E4B0F}"/>
                </a:ext>
              </a:extLst>
            </p:cNvPr>
            <p:cNvSpPr/>
            <p:nvPr/>
          </p:nvSpPr>
          <p:spPr>
            <a:xfrm rot="10800000" flipH="1" flipV="1">
              <a:off x="3500722" y="736338"/>
              <a:ext cx="5410198" cy="5410198"/>
            </a:xfrm>
            <a:prstGeom prst="ellipse">
              <a:avLst/>
            </a:prstGeom>
            <a:solidFill>
              <a:schemeClr val="tx1">
                <a:lumMod val="50000"/>
              </a:schemeClr>
            </a:solidFill>
            <a:ln w="63500">
              <a:solidFill>
                <a:schemeClr val="tx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053" tIns="24130" rIns="860055" bIns="2413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dirty="0">
                <a:ln>
                  <a:noFill/>
                </a:ln>
                <a:solidFill>
                  <a:srgbClr val="E9EAEC"/>
                </a:solidFill>
                <a:effectLst/>
                <a:uLnTx/>
                <a:uFillTx/>
                <a:latin typeface="Spartan"/>
                <a:ea typeface="+mn-ea"/>
                <a:cs typeface="+mn-cs"/>
              </a:endParaRPr>
            </a:p>
          </p:txBody>
        </p:sp>
        <p:grpSp>
          <p:nvGrpSpPr>
            <p:cNvPr id="20" name="Group 19">
              <a:extLst>
                <a:ext uri="{FF2B5EF4-FFF2-40B4-BE49-F238E27FC236}">
                  <a16:creationId xmlns:a16="http://schemas.microsoft.com/office/drawing/2014/main" id="{908597C7-80B1-2DB1-0592-D2870DBC273B}"/>
                </a:ext>
              </a:extLst>
            </p:cNvPr>
            <p:cNvGrpSpPr/>
            <p:nvPr/>
          </p:nvGrpSpPr>
          <p:grpSpPr>
            <a:xfrm>
              <a:off x="4860772" y="1349871"/>
              <a:ext cx="2690098" cy="4078002"/>
              <a:chOff x="4534134" y="854709"/>
              <a:chExt cx="3343374" cy="5068325"/>
            </a:xfrm>
          </p:grpSpPr>
          <p:sp>
            <p:nvSpPr>
              <p:cNvPr id="19" name="Freeform 18">
                <a:extLst>
                  <a:ext uri="{FF2B5EF4-FFF2-40B4-BE49-F238E27FC236}">
                    <a16:creationId xmlns:a16="http://schemas.microsoft.com/office/drawing/2014/main" id="{2596BE05-ADDB-0C1B-29F0-7476A14F427F}"/>
                  </a:ext>
                </a:extLst>
              </p:cNvPr>
              <p:cNvSpPr>
                <a:spLocks noChangeAspect="1"/>
              </p:cNvSpPr>
              <p:nvPr/>
            </p:nvSpPr>
            <p:spPr>
              <a:xfrm>
                <a:off x="4534134" y="854709"/>
                <a:ext cx="3343374" cy="3835153"/>
              </a:xfrm>
              <a:custGeom>
                <a:avLst/>
                <a:gdLst>
                  <a:gd name="connsiteX0" fmla="*/ 1669852 w 3343374"/>
                  <a:gd name="connsiteY0" fmla="*/ 0 h 3835153"/>
                  <a:gd name="connsiteX1" fmla="*/ 2873614 w 3343374"/>
                  <a:gd name="connsiteY1" fmla="*/ 361494 h 3835153"/>
                  <a:gd name="connsiteX2" fmla="*/ 3343374 w 3343374"/>
                  <a:gd name="connsiteY2" fmla="*/ 1273491 h 3835153"/>
                  <a:gd name="connsiteX3" fmla="*/ 3247954 w 3343374"/>
                  <a:gd name="connsiteY3" fmla="*/ 1713891 h 3835153"/>
                  <a:gd name="connsiteX4" fmla="*/ 2969034 w 3343374"/>
                  <a:gd name="connsiteY4" fmla="*/ 2121261 h 3835153"/>
                  <a:gd name="connsiteX5" fmla="*/ 2521294 w 3343374"/>
                  <a:gd name="connsiteY5" fmla="*/ 2493767 h 3835153"/>
                  <a:gd name="connsiteX6" fmla="*/ 2051533 w 3343374"/>
                  <a:gd name="connsiteY6" fmla="*/ 2961692 h 3835153"/>
                  <a:gd name="connsiteX7" fmla="*/ 1934093 w 3343374"/>
                  <a:gd name="connsiteY7" fmla="*/ 3398422 h 3835153"/>
                  <a:gd name="connsiteX8" fmla="*/ 1915743 w 3343374"/>
                  <a:gd name="connsiteY8" fmla="*/ 3545223 h 3835153"/>
                  <a:gd name="connsiteX9" fmla="*/ 1798302 w 3343374"/>
                  <a:gd name="connsiteY9" fmla="*/ 3769093 h 3835153"/>
                  <a:gd name="connsiteX10" fmla="*/ 1556082 w 3343374"/>
                  <a:gd name="connsiteY10" fmla="*/ 3835153 h 3835153"/>
                  <a:gd name="connsiteX11" fmla="*/ 1269822 w 3343374"/>
                  <a:gd name="connsiteY11" fmla="*/ 3710373 h 3835153"/>
                  <a:gd name="connsiteX12" fmla="*/ 1174402 w 3343374"/>
                  <a:gd name="connsiteY12" fmla="*/ 3339703 h 3835153"/>
                  <a:gd name="connsiteX13" fmla="*/ 1236792 w 3343374"/>
                  <a:gd name="connsiteY13" fmla="*/ 2851592 h 3835153"/>
                  <a:gd name="connsiteX14" fmla="*/ 1434971 w 3343374"/>
                  <a:gd name="connsiteY14" fmla="*/ 2407522 h 3835153"/>
                  <a:gd name="connsiteX15" fmla="*/ 1618472 w 3343374"/>
                  <a:gd name="connsiteY15" fmla="*/ 2135941 h 3835153"/>
                  <a:gd name="connsiteX16" fmla="*/ 2051533 w 3343374"/>
                  <a:gd name="connsiteY16" fmla="*/ 1097331 h 3835153"/>
                  <a:gd name="connsiteX17" fmla="*/ 1939597 w 3343374"/>
                  <a:gd name="connsiteY17" fmla="*/ 697301 h 3835153"/>
                  <a:gd name="connsiteX18" fmla="*/ 1614803 w 3343374"/>
                  <a:gd name="connsiteY18" fmla="*/ 557840 h 3835153"/>
                  <a:gd name="connsiteX19" fmla="*/ 1244131 w 3343374"/>
                  <a:gd name="connsiteY19" fmla="*/ 691795 h 3835153"/>
                  <a:gd name="connsiteX20" fmla="*/ 1060632 w 3343374"/>
                  <a:gd name="connsiteY20" fmla="*/ 1145041 h 3835153"/>
                  <a:gd name="connsiteX21" fmla="*/ 856946 w 3343374"/>
                  <a:gd name="connsiteY21" fmla="*/ 1622141 h 3835153"/>
                  <a:gd name="connsiteX22" fmla="*/ 458751 w 3343374"/>
                  <a:gd name="connsiteY22" fmla="*/ 1776281 h 3835153"/>
                  <a:gd name="connsiteX23" fmla="*/ 121111 w 3343374"/>
                  <a:gd name="connsiteY23" fmla="*/ 1638656 h 3835153"/>
                  <a:gd name="connsiteX24" fmla="*/ 0 w 3343374"/>
                  <a:gd name="connsiteY24" fmla="*/ 1255141 h 3835153"/>
                  <a:gd name="connsiteX25" fmla="*/ 466090 w 3343374"/>
                  <a:gd name="connsiteY25" fmla="*/ 355990 h 3835153"/>
                  <a:gd name="connsiteX26" fmla="*/ 1669852 w 3343374"/>
                  <a:gd name="connsiteY26" fmla="*/ 0 h 383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3374" h="3835153">
                    <a:moveTo>
                      <a:pt x="1669852" y="0"/>
                    </a:moveTo>
                    <a:cubicBezTo>
                      <a:pt x="2159185" y="0"/>
                      <a:pt x="2560439" y="120498"/>
                      <a:pt x="2873614" y="361494"/>
                    </a:cubicBezTo>
                    <a:cubicBezTo>
                      <a:pt x="3186787" y="602492"/>
                      <a:pt x="3343374" y="906491"/>
                      <a:pt x="3343374" y="1273491"/>
                    </a:cubicBezTo>
                    <a:cubicBezTo>
                      <a:pt x="3343374" y="1420291"/>
                      <a:pt x="3311568" y="1567091"/>
                      <a:pt x="3247954" y="1713891"/>
                    </a:cubicBezTo>
                    <a:cubicBezTo>
                      <a:pt x="3184341" y="1860692"/>
                      <a:pt x="3091367" y="1996481"/>
                      <a:pt x="2969034" y="2121261"/>
                    </a:cubicBezTo>
                    <a:cubicBezTo>
                      <a:pt x="2895633" y="2197109"/>
                      <a:pt x="2746387" y="2321277"/>
                      <a:pt x="2521294" y="2493767"/>
                    </a:cubicBezTo>
                    <a:cubicBezTo>
                      <a:pt x="2296200" y="2666256"/>
                      <a:pt x="2139613" y="2822232"/>
                      <a:pt x="2051533" y="2961692"/>
                    </a:cubicBezTo>
                    <a:cubicBezTo>
                      <a:pt x="1987919" y="3064452"/>
                      <a:pt x="1948773" y="3210029"/>
                      <a:pt x="1934093" y="3398422"/>
                    </a:cubicBezTo>
                    <a:cubicBezTo>
                      <a:pt x="1929199" y="3464483"/>
                      <a:pt x="1923083" y="3513417"/>
                      <a:pt x="1915743" y="3545223"/>
                    </a:cubicBezTo>
                    <a:cubicBezTo>
                      <a:pt x="1891276" y="3650430"/>
                      <a:pt x="1852129" y="3725053"/>
                      <a:pt x="1798302" y="3769093"/>
                    </a:cubicBezTo>
                    <a:cubicBezTo>
                      <a:pt x="1744475" y="3813133"/>
                      <a:pt x="1663735" y="3835153"/>
                      <a:pt x="1556082" y="3835153"/>
                    </a:cubicBezTo>
                    <a:cubicBezTo>
                      <a:pt x="1428855" y="3835153"/>
                      <a:pt x="1333434" y="3793560"/>
                      <a:pt x="1269822" y="3710373"/>
                    </a:cubicBezTo>
                    <a:cubicBezTo>
                      <a:pt x="1206208" y="3627187"/>
                      <a:pt x="1174402" y="3503629"/>
                      <a:pt x="1174402" y="3339703"/>
                    </a:cubicBezTo>
                    <a:cubicBezTo>
                      <a:pt x="1174402" y="3163543"/>
                      <a:pt x="1195198" y="3000839"/>
                      <a:pt x="1236792" y="2851592"/>
                    </a:cubicBezTo>
                    <a:cubicBezTo>
                      <a:pt x="1278385" y="2702346"/>
                      <a:pt x="1344445" y="2554321"/>
                      <a:pt x="1434971" y="2407522"/>
                    </a:cubicBezTo>
                    <a:cubicBezTo>
                      <a:pt x="1474119" y="2346355"/>
                      <a:pt x="1535285" y="2255828"/>
                      <a:pt x="1618472" y="2135941"/>
                    </a:cubicBezTo>
                    <a:cubicBezTo>
                      <a:pt x="1907179" y="1729794"/>
                      <a:pt x="2051533" y="1383591"/>
                      <a:pt x="2051533" y="1097331"/>
                    </a:cubicBezTo>
                    <a:cubicBezTo>
                      <a:pt x="2051533" y="923617"/>
                      <a:pt x="2014221" y="790274"/>
                      <a:pt x="1939597" y="697301"/>
                    </a:cubicBezTo>
                    <a:cubicBezTo>
                      <a:pt x="1864973" y="604327"/>
                      <a:pt x="1756709" y="557840"/>
                      <a:pt x="1614803" y="557840"/>
                    </a:cubicBezTo>
                    <a:cubicBezTo>
                      <a:pt x="1453321" y="557840"/>
                      <a:pt x="1329765" y="602492"/>
                      <a:pt x="1244131" y="691795"/>
                    </a:cubicBezTo>
                    <a:cubicBezTo>
                      <a:pt x="1158498" y="781099"/>
                      <a:pt x="1097331" y="932180"/>
                      <a:pt x="1060632" y="1145041"/>
                    </a:cubicBezTo>
                    <a:cubicBezTo>
                      <a:pt x="1021485" y="1360348"/>
                      <a:pt x="953590" y="1519381"/>
                      <a:pt x="856946" y="1622141"/>
                    </a:cubicBezTo>
                    <a:cubicBezTo>
                      <a:pt x="760303" y="1724901"/>
                      <a:pt x="627571" y="1776281"/>
                      <a:pt x="458751" y="1776281"/>
                    </a:cubicBezTo>
                    <a:cubicBezTo>
                      <a:pt x="314397" y="1776281"/>
                      <a:pt x="201851" y="1730407"/>
                      <a:pt x="121111" y="1638656"/>
                    </a:cubicBezTo>
                    <a:cubicBezTo>
                      <a:pt x="40371" y="1546906"/>
                      <a:pt x="0" y="1419068"/>
                      <a:pt x="0" y="1255141"/>
                    </a:cubicBezTo>
                    <a:cubicBezTo>
                      <a:pt x="0" y="893034"/>
                      <a:pt x="155364" y="593318"/>
                      <a:pt x="466090" y="355990"/>
                    </a:cubicBezTo>
                    <a:cubicBezTo>
                      <a:pt x="776817" y="118663"/>
                      <a:pt x="1178071" y="0"/>
                      <a:pt x="1669852" y="0"/>
                    </a:cubicBezTo>
                    <a:close/>
                  </a:path>
                </a:pathLst>
              </a:custGeom>
              <a:noFill/>
              <a:ln w="63500" cap="rnd">
                <a:solidFill>
                  <a:schemeClr val="accent4"/>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9EAEC"/>
                  </a:solidFill>
                  <a:effectLst/>
                  <a:uLnTx/>
                  <a:uFillTx/>
                  <a:latin typeface="Spartan"/>
                  <a:ea typeface="+mn-ea"/>
                  <a:cs typeface="+mn-cs"/>
                </a:endParaRPr>
              </a:p>
            </p:txBody>
          </p:sp>
          <p:sp>
            <p:nvSpPr>
              <p:cNvPr id="17" name="Freeform 16">
                <a:extLst>
                  <a:ext uri="{FF2B5EF4-FFF2-40B4-BE49-F238E27FC236}">
                    <a16:creationId xmlns:a16="http://schemas.microsoft.com/office/drawing/2014/main" id="{2BB7B44F-F2A2-C144-D96E-F202C03E27B2}"/>
                  </a:ext>
                </a:extLst>
              </p:cNvPr>
              <p:cNvSpPr>
                <a:spLocks noChangeAspect="1"/>
              </p:cNvSpPr>
              <p:nvPr/>
            </p:nvSpPr>
            <p:spPr>
              <a:xfrm>
                <a:off x="5612091" y="4950244"/>
                <a:ext cx="967818" cy="972790"/>
              </a:xfrm>
              <a:custGeom>
                <a:avLst/>
                <a:gdLst>
                  <a:gd name="connsiteX0" fmla="*/ 711981 w 1427632"/>
                  <a:gd name="connsiteY0" fmla="*/ 0 h 1434971"/>
                  <a:gd name="connsiteX1" fmla="*/ 1220276 w 1427632"/>
                  <a:gd name="connsiteY1" fmla="*/ 205521 h 1434971"/>
                  <a:gd name="connsiteX2" fmla="*/ 1427632 w 1427632"/>
                  <a:gd name="connsiteY2" fmla="*/ 711981 h 1434971"/>
                  <a:gd name="connsiteX3" fmla="*/ 1218442 w 1427632"/>
                  <a:gd name="connsiteY3" fmla="*/ 1223946 h 1434971"/>
                  <a:gd name="connsiteX4" fmla="*/ 711981 w 1427632"/>
                  <a:gd name="connsiteY4" fmla="*/ 1434971 h 1434971"/>
                  <a:gd name="connsiteX5" fmla="*/ 205520 w 1427632"/>
                  <a:gd name="connsiteY5" fmla="*/ 1225781 h 1434971"/>
                  <a:gd name="connsiteX6" fmla="*/ 0 w 1427632"/>
                  <a:gd name="connsiteY6" fmla="*/ 711981 h 1434971"/>
                  <a:gd name="connsiteX7" fmla="*/ 203685 w 1427632"/>
                  <a:gd name="connsiteY7" fmla="*/ 203686 h 1434971"/>
                  <a:gd name="connsiteX8" fmla="*/ 711981 w 1427632"/>
                  <a:gd name="connsiteY8" fmla="*/ 0 h 143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7632" h="1434971">
                    <a:moveTo>
                      <a:pt x="711981" y="0"/>
                    </a:moveTo>
                    <a:cubicBezTo>
                      <a:pt x="912608" y="0"/>
                      <a:pt x="1082040" y="68508"/>
                      <a:pt x="1220276" y="205521"/>
                    </a:cubicBezTo>
                    <a:cubicBezTo>
                      <a:pt x="1358513" y="342534"/>
                      <a:pt x="1427632" y="511354"/>
                      <a:pt x="1427632" y="711981"/>
                    </a:cubicBezTo>
                    <a:cubicBezTo>
                      <a:pt x="1427632" y="912608"/>
                      <a:pt x="1357902" y="1083262"/>
                      <a:pt x="1218442" y="1223946"/>
                    </a:cubicBezTo>
                    <a:cubicBezTo>
                      <a:pt x="1078981" y="1364630"/>
                      <a:pt x="910162" y="1434971"/>
                      <a:pt x="711981" y="1434971"/>
                    </a:cubicBezTo>
                    <a:cubicBezTo>
                      <a:pt x="511354" y="1434971"/>
                      <a:pt x="342534" y="1365242"/>
                      <a:pt x="205520" y="1225781"/>
                    </a:cubicBezTo>
                    <a:cubicBezTo>
                      <a:pt x="68507" y="1086321"/>
                      <a:pt x="0" y="915054"/>
                      <a:pt x="0" y="711981"/>
                    </a:cubicBezTo>
                    <a:cubicBezTo>
                      <a:pt x="0" y="508907"/>
                      <a:pt x="67896" y="339475"/>
                      <a:pt x="203685" y="203686"/>
                    </a:cubicBezTo>
                    <a:cubicBezTo>
                      <a:pt x="339476" y="67895"/>
                      <a:pt x="508908" y="0"/>
                      <a:pt x="711981" y="0"/>
                    </a:cubicBezTo>
                    <a:close/>
                  </a:path>
                </a:pathLst>
              </a:custGeom>
              <a:noFill/>
              <a:ln w="63500" cap="rnd">
                <a:solidFill>
                  <a:schemeClr val="accent4"/>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9EAEC"/>
                  </a:solidFill>
                  <a:effectLst/>
                  <a:uLnTx/>
                  <a:uFillTx/>
                  <a:latin typeface="Spartan"/>
                  <a:ea typeface="+mn-ea"/>
                  <a:cs typeface="+mn-cs"/>
                </a:endParaRPr>
              </a:p>
            </p:txBody>
          </p:sp>
        </p:grpSp>
      </p:grpSp>
      <p:sp>
        <p:nvSpPr>
          <p:cNvPr id="9" name="TextBox 8">
            <a:extLst>
              <a:ext uri="{FF2B5EF4-FFF2-40B4-BE49-F238E27FC236}">
                <a16:creationId xmlns:a16="http://schemas.microsoft.com/office/drawing/2014/main" id="{37BECC84-8DE3-4484-6D3D-547ACC1B729A}"/>
              </a:ext>
            </a:extLst>
          </p:cNvPr>
          <p:cNvSpPr txBox="1"/>
          <p:nvPr/>
        </p:nvSpPr>
        <p:spPr>
          <a:xfrm>
            <a:off x="2328109" y="3025951"/>
            <a:ext cx="3175877" cy="1089529"/>
          </a:xfrm>
          <a:prstGeom prst="rect">
            <a:avLst/>
          </a:prstGeom>
          <a:effectLst/>
        </p:spPr>
        <p:txBody>
          <a:bodyPr vert="horz" lIns="91440" tIns="45720" rIns="91440" bIns="45720" rtlCol="0" anchor="ctr">
            <a:noAutofit/>
          </a:bodyPr>
          <a:lstStyle>
            <a:defPPr>
              <a:defRPr lang="en-US"/>
            </a:defPPr>
            <a:lvl1pPr>
              <a:lnSpc>
                <a:spcPct val="90000"/>
              </a:lnSpc>
              <a:spcBef>
                <a:spcPct val="0"/>
              </a:spcBef>
              <a:buNone/>
              <a:defRPr sz="7200" b="1">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7200" u="none" strike="noStrike" kern="1200" cap="none" spc="0" normalizeH="0" baseline="0" noProof="0" dirty="0">
                <a:ln>
                  <a:noFill/>
                </a:ln>
                <a:solidFill>
                  <a:srgbClr val="FFFFFF"/>
                </a:solidFill>
                <a:effectLst/>
                <a:uLnTx/>
                <a:uFillTx/>
                <a:latin typeface="Figtree Black" pitchFamily="2" charset="0"/>
              </a:rPr>
              <a:t>Now</a:t>
            </a:r>
          </a:p>
        </p:txBody>
      </p:sp>
      <p:sp>
        <p:nvSpPr>
          <p:cNvPr id="10" name="TextBox 9">
            <a:extLst>
              <a:ext uri="{FF2B5EF4-FFF2-40B4-BE49-F238E27FC236}">
                <a16:creationId xmlns:a16="http://schemas.microsoft.com/office/drawing/2014/main" id="{6F2CF7D9-0E97-E6B2-97C3-BF3530D27C31}"/>
              </a:ext>
            </a:extLst>
          </p:cNvPr>
          <p:cNvSpPr txBox="1"/>
          <p:nvPr/>
        </p:nvSpPr>
        <p:spPr>
          <a:xfrm>
            <a:off x="3610231" y="3021743"/>
            <a:ext cx="1893755" cy="1089529"/>
          </a:xfrm>
          <a:prstGeom prst="rect">
            <a:avLst/>
          </a:prstGeom>
          <a:effectLst/>
        </p:spPr>
        <p:txBody>
          <a:bodyPr vert="horz" lIns="91440" tIns="45720" rIns="91440" bIns="45720" rtlCol="0" anchor="ctr">
            <a:noAutofit/>
          </a:bodyPr>
          <a:lstStyle>
            <a:defPPr>
              <a:defRPr lang="en-US"/>
            </a:defPPr>
            <a:lvl1pPr>
              <a:lnSpc>
                <a:spcPct val="90000"/>
              </a:lnSpc>
              <a:spcBef>
                <a:spcPct val="0"/>
              </a:spcBef>
              <a:buNone/>
              <a:defRPr sz="7200" b="1">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7200" u="none" strike="noStrike" kern="1200" cap="none" spc="0" normalizeH="0" baseline="0" noProof="0" dirty="0">
                <a:ln>
                  <a:noFill/>
                </a:ln>
                <a:solidFill>
                  <a:srgbClr val="FFFFFF"/>
                </a:solidFill>
                <a:effectLst/>
                <a:uLnTx/>
                <a:uFillTx/>
                <a:latin typeface="Figtree Black" pitchFamily="2" charset="0"/>
              </a:rPr>
              <a:t>So</a:t>
            </a:r>
          </a:p>
        </p:txBody>
      </p:sp>
      <p:sp>
        <p:nvSpPr>
          <p:cNvPr id="16" name="Content Placeholder 1">
            <a:extLst>
              <a:ext uri="{FF2B5EF4-FFF2-40B4-BE49-F238E27FC236}">
                <a16:creationId xmlns:a16="http://schemas.microsoft.com/office/drawing/2014/main" id="{9E5EAA6A-F91F-D58F-B503-EAA9ABE247C6}"/>
              </a:ext>
            </a:extLst>
          </p:cNvPr>
          <p:cNvSpPr txBox="1">
            <a:spLocks/>
          </p:cNvSpPr>
          <p:nvPr/>
        </p:nvSpPr>
        <p:spPr>
          <a:xfrm>
            <a:off x="2927350" y="1194116"/>
            <a:ext cx="6337300" cy="487595"/>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800" b="1" dirty="0">
                <a:solidFill>
                  <a:srgbClr val="FFFFFF"/>
                </a:solidFill>
              </a:rPr>
              <a:t>Insights Industry under pressure</a:t>
            </a:r>
          </a:p>
        </p:txBody>
      </p:sp>
      <p:sp>
        <p:nvSpPr>
          <p:cNvPr id="8" name="TextBox 7">
            <a:extLst>
              <a:ext uri="{FF2B5EF4-FFF2-40B4-BE49-F238E27FC236}">
                <a16:creationId xmlns:a16="http://schemas.microsoft.com/office/drawing/2014/main" id="{448304E6-1443-01F4-40E7-504DDA2481B7}"/>
              </a:ext>
            </a:extLst>
          </p:cNvPr>
          <p:cNvSpPr txBox="1"/>
          <p:nvPr/>
        </p:nvSpPr>
        <p:spPr>
          <a:xfrm>
            <a:off x="3809174" y="3030159"/>
            <a:ext cx="4573651" cy="1089529"/>
          </a:xfrm>
          <a:prstGeom prst="rect">
            <a:avLst/>
          </a:prstGeom>
          <a:effectLst/>
        </p:spPr>
        <p:txBody>
          <a:bodyPr vert="horz" lIns="91440" tIns="45720" rIns="91440" bIns="45720" rtlCol="0" anchor="ctr">
            <a:noAutofit/>
          </a:bodyPr>
          <a:lstStyle>
            <a:lvl1pPr algn="ctr">
              <a:lnSpc>
                <a:spcPct val="90000"/>
              </a:lnSpc>
              <a:spcBef>
                <a:spcPct val="0"/>
              </a:spcBef>
              <a:buNone/>
              <a:defRPr sz="7200" b="1">
                <a:solidFill>
                  <a:schemeClr val="tx2"/>
                </a:solidFill>
                <a:latin typeface="Raleway"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7200" u="none" strike="noStrike" kern="1200" cap="none" spc="0" normalizeH="0" baseline="0" noProof="0" dirty="0">
                <a:ln>
                  <a:noFill/>
                </a:ln>
                <a:solidFill>
                  <a:srgbClr val="FAD02C"/>
                </a:solidFill>
                <a:effectLst/>
                <a:uLnTx/>
                <a:uFillTx/>
                <a:latin typeface="Figtree Black" pitchFamily="2" charset="0"/>
              </a:rPr>
              <a:t>What?</a:t>
            </a:r>
          </a:p>
        </p:txBody>
      </p:sp>
    </p:spTree>
    <p:extLst>
      <p:ext uri="{BB962C8B-B14F-4D97-AF65-F5344CB8AC3E}">
        <p14:creationId xmlns:p14="http://schemas.microsoft.com/office/powerpoint/2010/main" val="421170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3.7037E-6 L 0.06641 3.7037E-6 " pathEditMode="relative" rAng="0" ptsTypes="AA">
                                      <p:cBhvr>
                                        <p:cTn id="6" dur="2000" fill="hold"/>
                                        <p:tgtEl>
                                          <p:spTgt spid="8"/>
                                        </p:tgtEl>
                                        <p:attrNameLst>
                                          <p:attrName>ppt_x</p:attrName>
                                          <p:attrName>ppt_y</p:attrName>
                                        </p:attrNameLst>
                                      </p:cBhvr>
                                      <p:rCtr x="3320" y="0"/>
                                    </p:animMotion>
                                  </p:childTnLst>
                                </p:cTn>
                              </p:par>
                              <p:par>
                                <p:cTn id="7" presetID="10" presetClass="entr" presetSubtype="0" fill="hold" grpId="1"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28E84E-BDF6-D7C0-CDCF-B82972DEF7A0}"/>
              </a:ext>
            </a:extLst>
          </p:cNvPr>
          <p:cNvPicPr>
            <a:picLocks noChangeAspect="1"/>
          </p:cNvPicPr>
          <p:nvPr/>
        </p:nvPicPr>
        <p:blipFill>
          <a:blip r:embed="rId2"/>
          <a:stretch>
            <a:fillRect/>
          </a:stretch>
        </p:blipFill>
        <p:spPr>
          <a:xfrm>
            <a:off x="-11972153" y="-6888673"/>
            <a:ext cx="36399563" cy="28015861"/>
          </a:xfrm>
          <a:prstGeom prst="rect">
            <a:avLst/>
          </a:prstGeom>
        </p:spPr>
      </p:pic>
      <p:sp>
        <p:nvSpPr>
          <p:cNvPr id="4" name="Rectangle 3"/>
          <p:cNvSpPr/>
          <p:nvPr/>
        </p:nvSpPr>
        <p:spPr>
          <a:xfrm>
            <a:off x="2503743" y="2359180"/>
            <a:ext cx="2311530" cy="1336520"/>
          </a:xfrm>
          <a:prstGeom prst="rect">
            <a:avLst/>
          </a:prstGeom>
        </p:spPr>
        <p:txBody>
          <a:bodyPr wrap="none" lIns="0" tIns="0" rIns="0" bIns="0">
            <a:spAutoFit/>
          </a:bodyPr>
          <a:lstStyle/>
          <a:p>
            <a:pPr algn="ctr">
              <a:lnSpc>
                <a:spcPct val="80000"/>
              </a:lnSpc>
              <a:defRPr/>
            </a:pPr>
            <a:r>
              <a:rPr lang="en-US" sz="5400" b="1" kern="0" dirty="0">
                <a:solidFill>
                  <a:srgbClr val="FFFFFF"/>
                </a:solidFill>
                <a:effectLst>
                  <a:outerShdw blurRad="254000" dist="38100" dir="2700000" algn="tl" rotWithShape="0">
                    <a:prstClr val="black">
                      <a:alpha val="40000"/>
                    </a:prstClr>
                  </a:outerShdw>
                </a:effectLst>
                <a:latin typeface="Figtree" pitchFamily="2" charset="0"/>
              </a:rPr>
              <a:t>Focus</a:t>
            </a:r>
            <a:br>
              <a:rPr lang="en-US" sz="5400" b="1" kern="0" dirty="0">
                <a:solidFill>
                  <a:srgbClr val="FFFFFF"/>
                </a:solidFill>
                <a:effectLst>
                  <a:outerShdw blurRad="254000" dist="38100" dir="2700000" algn="tl" rotWithShape="0">
                    <a:prstClr val="black">
                      <a:alpha val="40000"/>
                    </a:prstClr>
                  </a:outerShdw>
                </a:effectLst>
                <a:latin typeface="Figtree" pitchFamily="2" charset="0"/>
              </a:rPr>
            </a:br>
            <a:r>
              <a:rPr lang="en-US" sz="5400" b="1" kern="0" dirty="0">
                <a:solidFill>
                  <a:srgbClr val="FFFFFF"/>
                </a:solidFill>
                <a:effectLst>
                  <a:outerShdw blurRad="254000" dist="38100" dir="2700000" algn="tl" rotWithShape="0">
                    <a:prstClr val="black">
                      <a:alpha val="40000"/>
                    </a:prstClr>
                  </a:outerShdw>
                </a:effectLst>
                <a:latin typeface="Figtree" pitchFamily="2" charset="0"/>
              </a:rPr>
              <a:t>Groups</a:t>
            </a:r>
          </a:p>
        </p:txBody>
      </p:sp>
      <p:sp>
        <p:nvSpPr>
          <p:cNvPr id="5" name="Rectangle 4"/>
          <p:cNvSpPr/>
          <p:nvPr/>
        </p:nvSpPr>
        <p:spPr>
          <a:xfrm>
            <a:off x="7842629" y="2359180"/>
            <a:ext cx="2939907" cy="1336520"/>
          </a:xfrm>
          <a:prstGeom prst="rect">
            <a:avLst/>
          </a:prstGeom>
        </p:spPr>
        <p:txBody>
          <a:bodyPr wrap="none" lIns="0" tIns="0" rIns="0" bIns="0">
            <a:spAutoFit/>
          </a:bodyPr>
          <a:lstStyle/>
          <a:p>
            <a:pPr algn="ctr">
              <a:lnSpc>
                <a:spcPct val="80000"/>
              </a:lnSpc>
              <a:defRPr/>
            </a:pPr>
            <a:r>
              <a:rPr lang="en-US" sz="5400" b="1" kern="0" dirty="0">
                <a:solidFill>
                  <a:srgbClr val="FFFFFF"/>
                </a:solidFill>
                <a:effectLst>
                  <a:outerShdw blurRad="254000" dist="38100" dir="2700000" algn="tl" rotWithShape="0">
                    <a:prstClr val="black">
                      <a:alpha val="40000"/>
                    </a:prstClr>
                  </a:outerShdw>
                </a:effectLst>
                <a:latin typeface="Figtree" pitchFamily="2" charset="0"/>
              </a:rPr>
              <a:t>Survey</a:t>
            </a:r>
            <a:br>
              <a:rPr lang="en-US" sz="5400" b="1" kern="0" dirty="0">
                <a:solidFill>
                  <a:srgbClr val="FFFFFF"/>
                </a:solidFill>
                <a:effectLst>
                  <a:outerShdw blurRad="254000" dist="38100" dir="2700000" algn="tl" rotWithShape="0">
                    <a:prstClr val="black">
                      <a:alpha val="40000"/>
                    </a:prstClr>
                  </a:outerShdw>
                </a:effectLst>
                <a:latin typeface="Figtree" pitchFamily="2" charset="0"/>
              </a:rPr>
            </a:br>
            <a:r>
              <a:rPr lang="en-US" sz="5400" b="1" kern="0" dirty="0">
                <a:solidFill>
                  <a:srgbClr val="FFFFFF"/>
                </a:solidFill>
                <a:effectLst>
                  <a:outerShdw blurRad="254000" dist="38100" dir="2700000" algn="tl" rotWithShape="0">
                    <a:prstClr val="black">
                      <a:alpha val="40000"/>
                    </a:prstClr>
                  </a:outerShdw>
                </a:effectLst>
                <a:latin typeface="Figtree" pitchFamily="2" charset="0"/>
              </a:rPr>
              <a:t>Research</a:t>
            </a:r>
          </a:p>
        </p:txBody>
      </p:sp>
      <p:sp>
        <p:nvSpPr>
          <p:cNvPr id="7" name="Rectangle 6"/>
          <p:cNvSpPr/>
          <p:nvPr/>
        </p:nvSpPr>
        <p:spPr>
          <a:xfrm>
            <a:off x="4378047" y="7691385"/>
            <a:ext cx="3699164" cy="4154984"/>
          </a:xfrm>
          <a:prstGeom prst="rect">
            <a:avLst/>
          </a:prstGeom>
        </p:spPr>
        <p:txBody>
          <a:bodyPr wrap="square" lIns="0" tIns="0" rIns="0" bIns="0">
            <a:spAutoFit/>
          </a:bodyPr>
          <a:lstStyle/>
          <a:p>
            <a:pPr algn="ctr">
              <a:defRPr/>
            </a:pPr>
            <a:r>
              <a:rPr lang="en-US" sz="5400" b="1" kern="0" dirty="0">
                <a:solidFill>
                  <a:srgbClr val="FFFFFF"/>
                </a:solidFill>
                <a:effectLst>
                  <a:outerShdw blurRad="254000" dist="38100" dir="2700000" algn="tl" rotWithShape="0">
                    <a:prstClr val="black">
                      <a:alpha val="40000"/>
                    </a:prstClr>
                  </a:outerShdw>
                </a:effectLst>
                <a:latin typeface="Figtree" pitchFamily="2" charset="0"/>
              </a:rPr>
              <a:t>Observe</a:t>
            </a:r>
          </a:p>
          <a:p>
            <a:pPr algn="ctr">
              <a:defRPr/>
            </a:pPr>
            <a:r>
              <a:rPr lang="en-US" sz="5400" b="1" kern="0" dirty="0">
                <a:solidFill>
                  <a:srgbClr val="FFFFFF"/>
                </a:solidFill>
                <a:effectLst>
                  <a:outerShdw blurRad="254000" dist="38100" dir="2700000" algn="tl" rotWithShape="0">
                    <a:prstClr val="black">
                      <a:alpha val="40000"/>
                    </a:prstClr>
                  </a:outerShdw>
                </a:effectLst>
                <a:latin typeface="Figtree" pitchFamily="2" charset="0"/>
              </a:rPr>
              <a:t>Listen</a:t>
            </a:r>
          </a:p>
          <a:p>
            <a:pPr algn="ctr">
              <a:defRPr/>
            </a:pPr>
            <a:r>
              <a:rPr lang="en-US" sz="5400" b="1" kern="0" dirty="0">
                <a:solidFill>
                  <a:srgbClr val="FFFFFF"/>
                </a:solidFill>
                <a:effectLst>
                  <a:outerShdw blurRad="254000" dist="38100" dir="2700000" algn="tl" rotWithShape="0">
                    <a:prstClr val="black">
                      <a:alpha val="40000"/>
                    </a:prstClr>
                  </a:outerShdw>
                </a:effectLst>
                <a:latin typeface="Figtree" pitchFamily="2" charset="0"/>
              </a:rPr>
              <a:t>Synthesize</a:t>
            </a:r>
          </a:p>
          <a:p>
            <a:pPr algn="ctr">
              <a:defRPr/>
            </a:pPr>
            <a:r>
              <a:rPr lang="en-US" sz="5400" b="1" kern="0" dirty="0">
                <a:solidFill>
                  <a:srgbClr val="FFFFFF"/>
                </a:solidFill>
                <a:effectLst>
                  <a:outerShdw blurRad="254000" dist="38100" dir="2700000" algn="tl" rotWithShape="0">
                    <a:prstClr val="black">
                      <a:alpha val="40000"/>
                    </a:prstClr>
                  </a:outerShdw>
                </a:effectLst>
                <a:latin typeface="Figtree" pitchFamily="2" charset="0"/>
              </a:rPr>
              <a:t>Analyze</a:t>
            </a:r>
          </a:p>
          <a:p>
            <a:pPr algn="ctr">
              <a:defRPr/>
            </a:pPr>
            <a:r>
              <a:rPr lang="en-US" sz="5400" b="1" kern="0" dirty="0">
                <a:solidFill>
                  <a:srgbClr val="FFFFFF"/>
                </a:solidFill>
                <a:effectLst>
                  <a:outerShdw blurRad="254000" dist="38100" dir="2700000" algn="tl" rotWithShape="0">
                    <a:prstClr val="black">
                      <a:alpha val="40000"/>
                    </a:prstClr>
                  </a:outerShdw>
                </a:effectLst>
                <a:latin typeface="Figtree" pitchFamily="2" charset="0"/>
              </a:rPr>
              <a:t>Deduce</a:t>
            </a:r>
          </a:p>
        </p:txBody>
      </p:sp>
      <p:grpSp>
        <p:nvGrpSpPr>
          <p:cNvPr id="13" name="Group 12">
            <a:extLst>
              <a:ext uri="{FF2B5EF4-FFF2-40B4-BE49-F238E27FC236}">
                <a16:creationId xmlns:a16="http://schemas.microsoft.com/office/drawing/2014/main" id="{A85D1253-1BD5-A938-EE47-350A8566D94F}"/>
              </a:ext>
            </a:extLst>
          </p:cNvPr>
          <p:cNvGrpSpPr/>
          <p:nvPr/>
        </p:nvGrpSpPr>
        <p:grpSpPr>
          <a:xfrm>
            <a:off x="-8964" y="-5436"/>
            <a:ext cx="12397957" cy="293436"/>
            <a:chOff x="-8964" y="-5436"/>
            <a:chExt cx="12397957" cy="293436"/>
          </a:xfrm>
        </p:grpSpPr>
        <p:sp>
          <p:nvSpPr>
            <p:cNvPr id="14" name="Rectangle 13">
              <a:extLst>
                <a:ext uri="{FF2B5EF4-FFF2-40B4-BE49-F238E27FC236}">
                  <a16:creationId xmlns:a16="http://schemas.microsoft.com/office/drawing/2014/main" id="{14C7591B-834C-033A-7F9C-460BFB5D8820}"/>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15" name="Picture 14">
              <a:extLst>
                <a:ext uri="{FF2B5EF4-FFF2-40B4-BE49-F238E27FC236}">
                  <a16:creationId xmlns:a16="http://schemas.microsoft.com/office/drawing/2014/main" id="{34EA6466-F6D5-8DDF-0551-D0C1C5EEFA89}"/>
                </a:ext>
              </a:extLst>
            </p:cNvPr>
            <p:cNvPicPr>
              <a:picLocks noChangeAspect="1"/>
            </p:cNvPicPr>
            <p:nvPr userDrawn="1"/>
          </p:nvPicPr>
          <p:blipFill>
            <a:blip r:embed="rId3"/>
            <a:srcRect l="59892" t="67944" r="-1229" b="27278"/>
            <a:stretch/>
          </p:blipFill>
          <p:spPr>
            <a:xfrm>
              <a:off x="9176082" y="-5436"/>
              <a:ext cx="3212911" cy="293436"/>
            </a:xfrm>
            <a:prstGeom prst="rect">
              <a:avLst/>
            </a:prstGeom>
          </p:spPr>
        </p:pic>
        <p:pic>
          <p:nvPicPr>
            <p:cNvPr id="16" name="Picture 15">
              <a:extLst>
                <a:ext uri="{FF2B5EF4-FFF2-40B4-BE49-F238E27FC236}">
                  <a16:creationId xmlns:a16="http://schemas.microsoft.com/office/drawing/2014/main" id="{4350D8B6-D6C7-F4FA-066E-8991D133AF0B}"/>
                </a:ext>
              </a:extLst>
            </p:cNvPr>
            <p:cNvPicPr>
              <a:picLocks noChangeAspect="1"/>
            </p:cNvPicPr>
            <p:nvPr userDrawn="1"/>
          </p:nvPicPr>
          <p:blipFill>
            <a:blip r:embed="rId4"/>
            <a:stretch>
              <a:fillRect/>
            </a:stretch>
          </p:blipFill>
          <p:spPr>
            <a:xfrm>
              <a:off x="515938" y="84035"/>
              <a:ext cx="676801" cy="144000"/>
            </a:xfrm>
            <a:prstGeom prst="rect">
              <a:avLst/>
            </a:prstGeom>
          </p:spPr>
        </p:pic>
      </p:grpSp>
    </p:spTree>
    <p:extLst>
      <p:ext uri="{BB962C8B-B14F-4D97-AF65-F5344CB8AC3E}">
        <p14:creationId xmlns:p14="http://schemas.microsoft.com/office/powerpoint/2010/main" val="13085568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28E84E-BDF6-D7C0-CDCF-B82972DEF7A0}"/>
              </a:ext>
            </a:extLst>
          </p:cNvPr>
          <p:cNvPicPr>
            <a:picLocks noChangeAspect="1"/>
          </p:cNvPicPr>
          <p:nvPr/>
        </p:nvPicPr>
        <p:blipFill>
          <a:blip r:embed="rId2"/>
          <a:stretch>
            <a:fillRect/>
          </a:stretch>
        </p:blipFill>
        <p:spPr>
          <a:xfrm>
            <a:off x="-2610142" y="-4309843"/>
            <a:ext cx="17675542" cy="13604436"/>
          </a:xfrm>
          <a:prstGeom prst="rect">
            <a:avLst/>
          </a:prstGeom>
        </p:spPr>
      </p:pic>
      <p:sp>
        <p:nvSpPr>
          <p:cNvPr id="4" name="Rectangle 3"/>
          <p:cNvSpPr/>
          <p:nvPr/>
        </p:nvSpPr>
        <p:spPr>
          <a:xfrm>
            <a:off x="2803504" y="836613"/>
            <a:ext cx="1712007" cy="990015"/>
          </a:xfrm>
          <a:prstGeom prst="rect">
            <a:avLst/>
          </a:prstGeom>
        </p:spPr>
        <p:txBody>
          <a:bodyPr wrap="none" lIns="0" tIns="0" rIns="0" bIns="0">
            <a:spAutoFit/>
          </a:bodyPr>
          <a:lstStyle/>
          <a:p>
            <a:pPr algn="ctr">
              <a:lnSpc>
                <a:spcPct val="80000"/>
              </a:lnSpc>
              <a:defRPr/>
            </a:pPr>
            <a:r>
              <a:rPr lang="en-US" sz="4000" b="1" kern="0" dirty="0">
                <a:solidFill>
                  <a:srgbClr val="FFFFFF"/>
                </a:solidFill>
                <a:effectLst>
                  <a:outerShdw blurRad="254000" dist="38100" dir="2700000" algn="tl" rotWithShape="0">
                    <a:prstClr val="black">
                      <a:alpha val="40000"/>
                    </a:prstClr>
                  </a:outerShdw>
                </a:effectLst>
                <a:latin typeface="Figtree" pitchFamily="2" charset="0"/>
              </a:rPr>
              <a:t>Focus</a:t>
            </a:r>
            <a:br>
              <a:rPr lang="en-US" sz="4000" b="1" kern="0" dirty="0">
                <a:solidFill>
                  <a:srgbClr val="FFFFFF"/>
                </a:solidFill>
                <a:effectLst>
                  <a:outerShdw blurRad="254000" dist="38100" dir="2700000" algn="tl" rotWithShape="0">
                    <a:prstClr val="black">
                      <a:alpha val="40000"/>
                    </a:prstClr>
                  </a:outerShdw>
                </a:effectLst>
                <a:latin typeface="Figtree" pitchFamily="2" charset="0"/>
              </a:rPr>
            </a:br>
            <a:r>
              <a:rPr lang="en-US" sz="4000" b="1" kern="0" dirty="0">
                <a:solidFill>
                  <a:srgbClr val="FFFFFF"/>
                </a:solidFill>
                <a:effectLst>
                  <a:outerShdw blurRad="254000" dist="38100" dir="2700000" algn="tl" rotWithShape="0">
                    <a:prstClr val="black">
                      <a:alpha val="40000"/>
                    </a:prstClr>
                  </a:outerShdw>
                </a:effectLst>
                <a:latin typeface="Figtree" pitchFamily="2" charset="0"/>
              </a:rPr>
              <a:t>Groups</a:t>
            </a:r>
          </a:p>
        </p:txBody>
      </p:sp>
      <p:sp>
        <p:nvSpPr>
          <p:cNvPr id="5" name="Rectangle 4"/>
          <p:cNvSpPr/>
          <p:nvPr/>
        </p:nvSpPr>
        <p:spPr>
          <a:xfrm>
            <a:off x="8224143" y="836613"/>
            <a:ext cx="2176878" cy="990015"/>
          </a:xfrm>
          <a:prstGeom prst="rect">
            <a:avLst/>
          </a:prstGeom>
        </p:spPr>
        <p:txBody>
          <a:bodyPr wrap="none" lIns="0" tIns="0" rIns="0" bIns="0">
            <a:spAutoFit/>
          </a:bodyPr>
          <a:lstStyle/>
          <a:p>
            <a:pPr algn="ctr">
              <a:lnSpc>
                <a:spcPct val="80000"/>
              </a:lnSpc>
              <a:defRPr/>
            </a:pPr>
            <a:r>
              <a:rPr lang="en-US" sz="4000" b="1" kern="0" dirty="0">
                <a:solidFill>
                  <a:srgbClr val="FFFFFF"/>
                </a:solidFill>
                <a:effectLst>
                  <a:outerShdw blurRad="254000" dist="38100" dir="2700000" algn="tl" rotWithShape="0">
                    <a:prstClr val="black">
                      <a:alpha val="40000"/>
                    </a:prstClr>
                  </a:outerShdw>
                </a:effectLst>
                <a:latin typeface="Figtree" pitchFamily="2" charset="0"/>
              </a:rPr>
              <a:t>Survey</a:t>
            </a:r>
            <a:br>
              <a:rPr lang="en-US" sz="4000" b="1" kern="0" dirty="0">
                <a:solidFill>
                  <a:srgbClr val="FFFFFF"/>
                </a:solidFill>
                <a:effectLst>
                  <a:outerShdw blurRad="254000" dist="38100" dir="2700000" algn="tl" rotWithShape="0">
                    <a:prstClr val="black">
                      <a:alpha val="40000"/>
                    </a:prstClr>
                  </a:outerShdw>
                </a:effectLst>
                <a:latin typeface="Figtree" pitchFamily="2" charset="0"/>
              </a:rPr>
            </a:br>
            <a:r>
              <a:rPr lang="en-US" sz="4000" b="1" kern="0" dirty="0">
                <a:solidFill>
                  <a:srgbClr val="FFFFFF"/>
                </a:solidFill>
                <a:effectLst>
                  <a:outerShdw blurRad="254000" dist="38100" dir="2700000" algn="tl" rotWithShape="0">
                    <a:prstClr val="black">
                      <a:alpha val="40000"/>
                    </a:prstClr>
                  </a:outerShdw>
                </a:effectLst>
                <a:latin typeface="Figtree" pitchFamily="2" charset="0"/>
              </a:rPr>
              <a:t>Research</a:t>
            </a:r>
          </a:p>
        </p:txBody>
      </p:sp>
      <p:sp>
        <p:nvSpPr>
          <p:cNvPr id="7" name="Rectangle 6"/>
          <p:cNvSpPr/>
          <p:nvPr/>
        </p:nvSpPr>
        <p:spPr>
          <a:xfrm>
            <a:off x="4378047" y="2635845"/>
            <a:ext cx="3699164" cy="3385542"/>
          </a:xfrm>
          <a:prstGeom prst="rect">
            <a:avLst/>
          </a:prstGeom>
        </p:spPr>
        <p:txBody>
          <a:bodyPr wrap="square" lIns="0" tIns="0" rIns="0" bIns="0">
            <a:spAutoFit/>
          </a:bodyPr>
          <a:lstStyle/>
          <a:p>
            <a:pPr algn="ctr">
              <a:defRPr/>
            </a:pPr>
            <a:r>
              <a:rPr lang="en-US" sz="4400" b="1" kern="0" dirty="0">
                <a:solidFill>
                  <a:srgbClr val="FFFFFF"/>
                </a:solidFill>
                <a:effectLst>
                  <a:outerShdw blurRad="254000" dist="38100" dir="2700000" algn="tl" rotWithShape="0">
                    <a:prstClr val="black">
                      <a:alpha val="40000"/>
                    </a:prstClr>
                  </a:outerShdw>
                </a:effectLst>
                <a:latin typeface="Figtree" pitchFamily="2" charset="0"/>
              </a:rPr>
              <a:t>Observe</a:t>
            </a:r>
          </a:p>
          <a:p>
            <a:pPr algn="ctr">
              <a:defRPr/>
            </a:pPr>
            <a:r>
              <a:rPr lang="en-US" sz="4400" b="1" kern="0" dirty="0">
                <a:solidFill>
                  <a:srgbClr val="FFFFFF"/>
                </a:solidFill>
                <a:effectLst>
                  <a:outerShdw blurRad="254000" dist="38100" dir="2700000" algn="tl" rotWithShape="0">
                    <a:prstClr val="black">
                      <a:alpha val="40000"/>
                    </a:prstClr>
                  </a:outerShdw>
                </a:effectLst>
                <a:latin typeface="Figtree" pitchFamily="2" charset="0"/>
              </a:rPr>
              <a:t>Listen</a:t>
            </a:r>
          </a:p>
          <a:p>
            <a:pPr algn="ctr">
              <a:defRPr/>
            </a:pPr>
            <a:r>
              <a:rPr lang="en-US" sz="4400" b="1" kern="0" dirty="0">
                <a:solidFill>
                  <a:srgbClr val="FFFFFF"/>
                </a:solidFill>
                <a:effectLst>
                  <a:outerShdw blurRad="254000" dist="38100" dir="2700000" algn="tl" rotWithShape="0">
                    <a:prstClr val="black">
                      <a:alpha val="40000"/>
                    </a:prstClr>
                  </a:outerShdw>
                </a:effectLst>
                <a:latin typeface="Figtree" pitchFamily="2" charset="0"/>
              </a:rPr>
              <a:t>Synthesize</a:t>
            </a:r>
          </a:p>
          <a:p>
            <a:pPr algn="ctr">
              <a:defRPr/>
            </a:pPr>
            <a:r>
              <a:rPr lang="en-US" sz="4400" b="1" kern="0" dirty="0">
                <a:solidFill>
                  <a:srgbClr val="FFFFFF"/>
                </a:solidFill>
                <a:effectLst>
                  <a:outerShdw blurRad="254000" dist="38100" dir="2700000" algn="tl" rotWithShape="0">
                    <a:prstClr val="black">
                      <a:alpha val="40000"/>
                    </a:prstClr>
                  </a:outerShdw>
                </a:effectLst>
                <a:latin typeface="Figtree" pitchFamily="2" charset="0"/>
              </a:rPr>
              <a:t>Analyze</a:t>
            </a:r>
          </a:p>
          <a:p>
            <a:pPr algn="ctr">
              <a:defRPr/>
            </a:pPr>
            <a:r>
              <a:rPr lang="en-US" sz="4400" b="1" kern="0" dirty="0">
                <a:solidFill>
                  <a:srgbClr val="FFFFFF"/>
                </a:solidFill>
                <a:effectLst>
                  <a:outerShdw blurRad="254000" dist="38100" dir="2700000" algn="tl" rotWithShape="0">
                    <a:prstClr val="black">
                      <a:alpha val="40000"/>
                    </a:prstClr>
                  </a:outerShdw>
                </a:effectLst>
                <a:latin typeface="Figtree" pitchFamily="2" charset="0"/>
              </a:rPr>
              <a:t>Deduce</a:t>
            </a:r>
          </a:p>
        </p:txBody>
      </p:sp>
      <p:grpSp>
        <p:nvGrpSpPr>
          <p:cNvPr id="13" name="Group 12">
            <a:extLst>
              <a:ext uri="{FF2B5EF4-FFF2-40B4-BE49-F238E27FC236}">
                <a16:creationId xmlns:a16="http://schemas.microsoft.com/office/drawing/2014/main" id="{A85D1253-1BD5-A938-EE47-350A8566D94F}"/>
              </a:ext>
            </a:extLst>
          </p:cNvPr>
          <p:cNvGrpSpPr/>
          <p:nvPr/>
        </p:nvGrpSpPr>
        <p:grpSpPr>
          <a:xfrm>
            <a:off x="-8964" y="-5436"/>
            <a:ext cx="12397957" cy="293436"/>
            <a:chOff x="-8964" y="-5436"/>
            <a:chExt cx="12397957" cy="293436"/>
          </a:xfrm>
        </p:grpSpPr>
        <p:sp>
          <p:nvSpPr>
            <p:cNvPr id="14" name="Rectangle 13">
              <a:extLst>
                <a:ext uri="{FF2B5EF4-FFF2-40B4-BE49-F238E27FC236}">
                  <a16:creationId xmlns:a16="http://schemas.microsoft.com/office/drawing/2014/main" id="{14C7591B-834C-033A-7F9C-460BFB5D8820}"/>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15" name="Picture 14">
              <a:extLst>
                <a:ext uri="{FF2B5EF4-FFF2-40B4-BE49-F238E27FC236}">
                  <a16:creationId xmlns:a16="http://schemas.microsoft.com/office/drawing/2014/main" id="{34EA6466-F6D5-8DDF-0551-D0C1C5EEFA89}"/>
                </a:ext>
              </a:extLst>
            </p:cNvPr>
            <p:cNvPicPr>
              <a:picLocks noChangeAspect="1"/>
            </p:cNvPicPr>
            <p:nvPr userDrawn="1"/>
          </p:nvPicPr>
          <p:blipFill>
            <a:blip r:embed="rId3"/>
            <a:srcRect l="59892" t="67944" r="-1229" b="27278"/>
            <a:stretch/>
          </p:blipFill>
          <p:spPr>
            <a:xfrm>
              <a:off x="9176082" y="-5436"/>
              <a:ext cx="3212911" cy="293436"/>
            </a:xfrm>
            <a:prstGeom prst="rect">
              <a:avLst/>
            </a:prstGeom>
          </p:spPr>
        </p:pic>
        <p:pic>
          <p:nvPicPr>
            <p:cNvPr id="16" name="Picture 15">
              <a:extLst>
                <a:ext uri="{FF2B5EF4-FFF2-40B4-BE49-F238E27FC236}">
                  <a16:creationId xmlns:a16="http://schemas.microsoft.com/office/drawing/2014/main" id="{4350D8B6-D6C7-F4FA-066E-8991D133AF0B}"/>
                </a:ext>
              </a:extLst>
            </p:cNvPr>
            <p:cNvPicPr>
              <a:picLocks noChangeAspect="1"/>
            </p:cNvPicPr>
            <p:nvPr userDrawn="1"/>
          </p:nvPicPr>
          <p:blipFill>
            <a:blip r:embed="rId4"/>
            <a:stretch>
              <a:fillRect/>
            </a:stretch>
          </p:blipFill>
          <p:spPr>
            <a:xfrm>
              <a:off x="515938" y="84035"/>
              <a:ext cx="676801" cy="144000"/>
            </a:xfrm>
            <a:prstGeom prst="rect">
              <a:avLst/>
            </a:prstGeom>
          </p:spPr>
        </p:pic>
      </p:grpSp>
    </p:spTree>
    <p:extLst>
      <p:ext uri="{BB962C8B-B14F-4D97-AF65-F5344CB8AC3E}">
        <p14:creationId xmlns:p14="http://schemas.microsoft.com/office/powerpoint/2010/main" val="4114563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
                                        <p:tgtEl>
                                          <p:spTgt spid="7">
                                            <p:txEl>
                                              <p:pRg st="0" end="0"/>
                                            </p:txEl>
                                          </p:spTgt>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300"/>
                                        <p:tgtEl>
                                          <p:spTgt spid="7">
                                            <p:txEl>
                                              <p:pRg st="1" end="1"/>
                                            </p:txEl>
                                          </p:spTgt>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300"/>
                                        <p:tgtEl>
                                          <p:spTgt spid="7">
                                            <p:txEl>
                                              <p:pRg st="2" end="2"/>
                                            </p:txEl>
                                          </p:spTgt>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300"/>
                                        <p:tgtEl>
                                          <p:spTgt spid="7">
                                            <p:txEl>
                                              <p:pRg st="3" end="3"/>
                                            </p:txEl>
                                          </p:spTgt>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3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04BC-0878-B7A9-3066-0CB41F77885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9F78D09-49DB-73B3-0C5E-0467860280C7}"/>
              </a:ext>
            </a:extLst>
          </p:cNvPr>
          <p:cNvPicPr>
            <a:picLocks noChangeAspect="1"/>
          </p:cNvPicPr>
          <p:nvPr/>
        </p:nvPicPr>
        <p:blipFill>
          <a:blip r:embed="rId2"/>
          <a:srcRect t="1575" b="2763"/>
          <a:stretch/>
        </p:blipFill>
        <p:spPr>
          <a:xfrm>
            <a:off x="-1" y="296864"/>
            <a:ext cx="12194623" cy="6561136"/>
          </a:xfrm>
          <a:prstGeom prst="rect">
            <a:avLst/>
          </a:prstGeom>
        </p:spPr>
      </p:pic>
      <p:sp>
        <p:nvSpPr>
          <p:cNvPr id="7" name="Title 1">
            <a:extLst>
              <a:ext uri="{FF2B5EF4-FFF2-40B4-BE49-F238E27FC236}">
                <a16:creationId xmlns:a16="http://schemas.microsoft.com/office/drawing/2014/main" id="{328AE1D9-4858-C2E4-4C6D-BE32B7E36C42}"/>
              </a:ext>
            </a:extLst>
          </p:cNvPr>
          <p:cNvSpPr txBox="1">
            <a:spLocks/>
          </p:cNvSpPr>
          <p:nvPr/>
        </p:nvSpPr>
        <p:spPr>
          <a:xfrm>
            <a:off x="686118" y="612336"/>
            <a:ext cx="6729017" cy="461665"/>
          </a:xfrm>
          <a:prstGeom prst="rect">
            <a:avLst/>
          </a:prstGeom>
          <a:noFill/>
        </p:spPr>
        <p:txBody>
          <a:bodyPr wrap="square">
            <a:spAutoFit/>
          </a:bodyPr>
          <a:lstStyle>
            <a:defPPr>
              <a:defRPr lang="en-US"/>
            </a:defPPr>
            <a:lvl1pPr algn="ctr">
              <a:defRPr sz="3600" b="1">
                <a:solidFill>
                  <a:srgbClr val="FFFFFF"/>
                </a:solidFill>
                <a:latin typeface="Figtree Black" pitchFamily="2" charset="0"/>
              </a:defRPr>
            </a:lvl1pPr>
          </a:lstStyle>
          <a:p>
            <a:pPr algn="l"/>
            <a:r>
              <a:rPr lang="en-US" sz="2400" dirty="0">
                <a:effectLst>
                  <a:outerShdw blurRad="182815" sx="102000" sy="102000" algn="ctr" rotWithShape="0">
                    <a:prstClr val="black">
                      <a:alpha val="23004"/>
                    </a:prstClr>
                  </a:outerShdw>
                </a:effectLst>
                <a:latin typeface="Figtree Medium" pitchFamily="2" charset="0"/>
              </a:rPr>
              <a:t>People do not have time to</a:t>
            </a:r>
          </a:p>
        </p:txBody>
      </p:sp>
      <p:sp>
        <p:nvSpPr>
          <p:cNvPr id="9" name="TextBox 8">
            <a:extLst>
              <a:ext uri="{FF2B5EF4-FFF2-40B4-BE49-F238E27FC236}">
                <a16:creationId xmlns:a16="http://schemas.microsoft.com/office/drawing/2014/main" id="{52E0E2E4-E6C4-F8C6-9F23-B81CBC0D7E8B}"/>
              </a:ext>
            </a:extLst>
          </p:cNvPr>
          <p:cNvSpPr txBox="1"/>
          <p:nvPr/>
        </p:nvSpPr>
        <p:spPr>
          <a:xfrm>
            <a:off x="686118" y="928240"/>
            <a:ext cx="6495314" cy="830997"/>
          </a:xfrm>
          <a:prstGeom prst="rect">
            <a:avLst/>
          </a:prstGeom>
          <a:noFill/>
        </p:spPr>
        <p:txBody>
          <a:bodyPr wrap="square">
            <a:spAutoFit/>
          </a:bodyPr>
          <a:lstStyle/>
          <a:p>
            <a:r>
              <a:rPr lang="en-US" sz="4800" b="1" dirty="0">
                <a:solidFill>
                  <a:srgbClr val="FFFFFF"/>
                </a:solidFill>
                <a:effectLst>
                  <a:outerShdw blurRad="182815" sx="102000" sy="102000" algn="ctr" rotWithShape="0">
                    <a:prstClr val="black">
                      <a:alpha val="23004"/>
                    </a:prstClr>
                  </a:outerShdw>
                </a:effectLst>
                <a:latin typeface="Figtree Black" pitchFamily="2" charset="0"/>
              </a:rPr>
              <a:t>TALK TO US</a:t>
            </a:r>
          </a:p>
        </p:txBody>
      </p:sp>
      <p:sp>
        <p:nvSpPr>
          <p:cNvPr id="10" name="Title 1">
            <a:extLst>
              <a:ext uri="{FF2B5EF4-FFF2-40B4-BE49-F238E27FC236}">
                <a16:creationId xmlns:a16="http://schemas.microsoft.com/office/drawing/2014/main" id="{BED4BD8D-585A-5B63-7EA3-3BADF35FFBC4}"/>
              </a:ext>
            </a:extLst>
          </p:cNvPr>
          <p:cNvSpPr txBox="1">
            <a:spLocks/>
          </p:cNvSpPr>
          <p:nvPr/>
        </p:nvSpPr>
        <p:spPr>
          <a:xfrm>
            <a:off x="4989522" y="619572"/>
            <a:ext cx="6729017" cy="507831"/>
          </a:xfrm>
          <a:prstGeom prst="rect">
            <a:avLst/>
          </a:prstGeom>
          <a:noFill/>
        </p:spPr>
        <p:txBody>
          <a:bodyPr wrap="square">
            <a:spAutoFit/>
          </a:bodyPr>
          <a:lstStyle>
            <a:defPPr>
              <a:defRPr lang="en-US"/>
            </a:defPPr>
            <a:lvl1pPr algn="ctr">
              <a:defRPr sz="3600" b="1">
                <a:solidFill>
                  <a:srgbClr val="FFFFFF"/>
                </a:solidFill>
                <a:latin typeface="Figtree Black" pitchFamily="2" charset="0"/>
              </a:defRPr>
            </a:lvl1pPr>
          </a:lstStyle>
          <a:p>
            <a:pPr algn="r"/>
            <a:r>
              <a:rPr lang="en-US" sz="2600" dirty="0">
                <a:latin typeface="Figtree ExtraBold" pitchFamily="2" charset="0"/>
              </a:rPr>
              <a:t>but they certainly do</a:t>
            </a:r>
          </a:p>
        </p:txBody>
      </p:sp>
      <p:sp>
        <p:nvSpPr>
          <p:cNvPr id="11" name="TextBox 10">
            <a:extLst>
              <a:ext uri="{FF2B5EF4-FFF2-40B4-BE49-F238E27FC236}">
                <a16:creationId xmlns:a16="http://schemas.microsoft.com/office/drawing/2014/main" id="{037311A3-48C0-B912-3C79-C5EC6CA39A86}"/>
              </a:ext>
            </a:extLst>
          </p:cNvPr>
          <p:cNvSpPr txBox="1"/>
          <p:nvPr/>
        </p:nvSpPr>
        <p:spPr>
          <a:xfrm>
            <a:off x="5559425" y="922994"/>
            <a:ext cx="6159114" cy="830997"/>
          </a:xfrm>
          <a:prstGeom prst="rect">
            <a:avLst/>
          </a:prstGeom>
          <a:noFill/>
        </p:spPr>
        <p:txBody>
          <a:bodyPr wrap="square">
            <a:spAutoFit/>
          </a:bodyPr>
          <a:lstStyle/>
          <a:p>
            <a:pPr algn="r"/>
            <a:r>
              <a:rPr lang="en-US" sz="4800" b="1" dirty="0">
                <a:solidFill>
                  <a:srgbClr val="FFFFFF"/>
                </a:solidFill>
                <a:effectLst>
                  <a:outerShdw blurRad="275757" sx="102000" sy="102000" algn="ctr" rotWithShape="0">
                    <a:srgbClr val="0B0E09">
                      <a:alpha val="90000"/>
                    </a:srgbClr>
                  </a:outerShdw>
                </a:effectLst>
                <a:latin typeface="Figtree Black" pitchFamily="2" charset="0"/>
              </a:rPr>
              <a:t>TALK ABOUT US</a:t>
            </a:r>
          </a:p>
        </p:txBody>
      </p:sp>
      <p:sp>
        <p:nvSpPr>
          <p:cNvPr id="14" name="TextBox 13">
            <a:extLst>
              <a:ext uri="{FF2B5EF4-FFF2-40B4-BE49-F238E27FC236}">
                <a16:creationId xmlns:a16="http://schemas.microsoft.com/office/drawing/2014/main" id="{53ECABD0-0F23-A1FA-07EB-25094397CB64}"/>
              </a:ext>
            </a:extLst>
          </p:cNvPr>
          <p:cNvSpPr txBox="1"/>
          <p:nvPr/>
        </p:nvSpPr>
        <p:spPr>
          <a:xfrm rot="16200000">
            <a:off x="10093036" y="4658634"/>
            <a:ext cx="3528005" cy="276999"/>
          </a:xfrm>
          <a:prstGeom prst="rect">
            <a:avLst/>
          </a:prstGeom>
          <a:noFill/>
        </p:spPr>
        <p:txBody>
          <a:bodyPr wrap="square" rtlCol="0" anchor="b">
            <a:spAutoFit/>
          </a:bodyPr>
          <a:lstStyle/>
          <a:p>
            <a:r>
              <a:rPr lang="en-US" sz="600" dirty="0">
                <a:solidFill>
                  <a:schemeClr val="bg1"/>
                </a:solidFill>
                <a:latin typeface="Georgia" panose="02040502050405020303" pitchFamily="18" charset="0"/>
              </a:rPr>
              <a:t>Firefly prompt: a shiny ball (later deleted) under a bunch of microscopes, telescopes, cameras and lenses, on a dark blue background</a:t>
            </a:r>
          </a:p>
        </p:txBody>
      </p:sp>
    </p:spTree>
    <p:extLst>
      <p:ext uri="{BB962C8B-B14F-4D97-AF65-F5344CB8AC3E}">
        <p14:creationId xmlns:p14="http://schemas.microsoft.com/office/powerpoint/2010/main" val="3768191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4C437-58EA-5114-A880-E2C071A7EDF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C7E1275-07D4-9F03-28EA-541719EBD2FC}"/>
              </a:ext>
            </a:extLst>
          </p:cNvPr>
          <p:cNvPicPr>
            <a:picLocks noChangeAspect="1"/>
          </p:cNvPicPr>
          <p:nvPr/>
        </p:nvPicPr>
        <p:blipFill>
          <a:blip r:embed="rId3"/>
          <a:srcRect t="3418" b="-1"/>
          <a:stretch/>
        </p:blipFill>
        <p:spPr>
          <a:xfrm>
            <a:off x="130695" y="296863"/>
            <a:ext cx="12078437" cy="6561138"/>
          </a:xfrm>
          <a:prstGeom prst="rect">
            <a:avLst/>
          </a:prstGeom>
        </p:spPr>
      </p:pic>
      <p:sp>
        <p:nvSpPr>
          <p:cNvPr id="8" name="TextBox 7">
            <a:extLst>
              <a:ext uri="{FF2B5EF4-FFF2-40B4-BE49-F238E27FC236}">
                <a16:creationId xmlns:a16="http://schemas.microsoft.com/office/drawing/2014/main" id="{98482861-B690-8306-380F-E6B7F0E72DE1}"/>
              </a:ext>
            </a:extLst>
          </p:cNvPr>
          <p:cNvSpPr txBox="1"/>
          <p:nvPr/>
        </p:nvSpPr>
        <p:spPr>
          <a:xfrm>
            <a:off x="762000" y="407442"/>
            <a:ext cx="10668000" cy="646331"/>
          </a:xfrm>
          <a:prstGeom prst="rect">
            <a:avLst/>
          </a:prstGeom>
          <a:noFill/>
        </p:spPr>
        <p:txBody>
          <a:bodyPr wrap="square">
            <a:spAutoFit/>
          </a:bodyPr>
          <a:lstStyle/>
          <a:p>
            <a:pPr algn="ctr"/>
            <a:r>
              <a:rPr lang="en-US" sz="3600" b="1" dirty="0">
                <a:solidFill>
                  <a:schemeClr val="bg2"/>
                </a:solidFill>
                <a:latin typeface="Figtree ExtraBold" pitchFamily="2" charset="0"/>
              </a:rPr>
              <a:t>The big opportunity</a:t>
            </a:r>
          </a:p>
        </p:txBody>
      </p:sp>
      <p:sp>
        <p:nvSpPr>
          <p:cNvPr id="10" name="TextBox 9">
            <a:extLst>
              <a:ext uri="{FF2B5EF4-FFF2-40B4-BE49-F238E27FC236}">
                <a16:creationId xmlns:a16="http://schemas.microsoft.com/office/drawing/2014/main" id="{25A53AB1-011D-E9D2-7DB5-D378842DD5C2}"/>
              </a:ext>
            </a:extLst>
          </p:cNvPr>
          <p:cNvSpPr txBox="1"/>
          <p:nvPr/>
        </p:nvSpPr>
        <p:spPr>
          <a:xfrm>
            <a:off x="1093694" y="944563"/>
            <a:ext cx="10148045" cy="1015663"/>
          </a:xfrm>
          <a:prstGeom prst="rect">
            <a:avLst/>
          </a:prstGeom>
          <a:noFill/>
        </p:spPr>
        <p:txBody>
          <a:bodyPr wrap="square">
            <a:spAutoFit/>
          </a:bodyPr>
          <a:lstStyle/>
          <a:p>
            <a:pPr algn="ctr"/>
            <a:r>
              <a:rPr lang="en-US" sz="6000" b="1" dirty="0">
                <a:solidFill>
                  <a:srgbClr val="FFFFFF"/>
                </a:solidFill>
                <a:effectLst>
                  <a:outerShdw blurRad="274947" sx="102000" sy="102000" algn="ctr" rotWithShape="0">
                    <a:prstClr val="black"/>
                  </a:outerShdw>
                </a:effectLst>
                <a:latin typeface="Figtree Black" pitchFamily="2" charset="0"/>
              </a:rPr>
              <a:t>BRIDGE THE SAY-DO GAP</a:t>
            </a:r>
          </a:p>
        </p:txBody>
      </p:sp>
    </p:spTree>
    <p:extLst>
      <p:ext uri="{BB962C8B-B14F-4D97-AF65-F5344CB8AC3E}">
        <p14:creationId xmlns:p14="http://schemas.microsoft.com/office/powerpoint/2010/main" val="2561166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B7341-B7A8-6D90-30C7-E2D6D76B0227}"/>
            </a:ext>
          </a:extLst>
        </p:cNvPr>
        <p:cNvGrpSpPr/>
        <p:nvPr/>
      </p:nvGrpSpPr>
      <p:grpSpPr>
        <a:xfrm>
          <a:off x="0" y="0"/>
          <a:ext cx="0" cy="0"/>
          <a:chOff x="0" y="0"/>
          <a:chExt cx="0" cy="0"/>
        </a:xfrm>
      </p:grpSpPr>
      <p:pic>
        <p:nvPicPr>
          <p:cNvPr id="4" name="Picture 3" descr="A road with trees in the middle&#10;&#10;AI-generated content may be incorrect.">
            <a:extLst>
              <a:ext uri="{FF2B5EF4-FFF2-40B4-BE49-F238E27FC236}">
                <a16:creationId xmlns:a16="http://schemas.microsoft.com/office/drawing/2014/main" id="{D34B075E-9698-9BA1-C589-89C59F91BFC6}"/>
              </a:ext>
            </a:extLst>
          </p:cNvPr>
          <p:cNvPicPr>
            <a:picLocks noChangeAspect="1"/>
          </p:cNvPicPr>
          <p:nvPr/>
        </p:nvPicPr>
        <p:blipFill>
          <a:blip r:embed="rId2"/>
          <a:srcRect l="351" b="6154"/>
          <a:stretch/>
        </p:blipFill>
        <p:spPr>
          <a:xfrm>
            <a:off x="0" y="296863"/>
            <a:ext cx="12192000" cy="6561137"/>
          </a:xfrm>
          <a:prstGeom prst="rect">
            <a:avLst/>
          </a:prstGeom>
        </p:spPr>
      </p:pic>
      <p:sp>
        <p:nvSpPr>
          <p:cNvPr id="2" name="Title 1">
            <a:extLst>
              <a:ext uri="{FF2B5EF4-FFF2-40B4-BE49-F238E27FC236}">
                <a16:creationId xmlns:a16="http://schemas.microsoft.com/office/drawing/2014/main" id="{79028C74-94B4-6E2E-24F8-76772BC5DAB1}"/>
              </a:ext>
            </a:extLst>
          </p:cNvPr>
          <p:cNvSpPr txBox="1">
            <a:spLocks/>
          </p:cNvSpPr>
          <p:nvPr/>
        </p:nvSpPr>
        <p:spPr>
          <a:xfrm>
            <a:off x="1320713" y="2332207"/>
            <a:ext cx="1219197" cy="2026802"/>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6100" u="none" strike="noStrike" kern="1200" cap="none" spc="0" normalizeH="0" baseline="0" noProof="0" dirty="0">
                <a:ln>
                  <a:noFill/>
                </a:ln>
                <a:solidFill>
                  <a:schemeClr val="bg1"/>
                </a:solidFill>
                <a:effectLst/>
                <a:uLnTx/>
                <a:uFillTx/>
                <a:latin typeface="Figtree Black" pitchFamily="2" charset="0"/>
              </a:rPr>
              <a:t>2</a:t>
            </a:r>
          </a:p>
        </p:txBody>
      </p:sp>
      <p:sp>
        <p:nvSpPr>
          <p:cNvPr id="10" name="Title 1">
            <a:extLst>
              <a:ext uri="{FF2B5EF4-FFF2-40B4-BE49-F238E27FC236}">
                <a16:creationId xmlns:a16="http://schemas.microsoft.com/office/drawing/2014/main" id="{93AC086F-28C1-B415-11CA-87E583229E3A}"/>
              </a:ext>
            </a:extLst>
          </p:cNvPr>
          <p:cNvSpPr txBox="1">
            <a:spLocks/>
          </p:cNvSpPr>
          <p:nvPr/>
        </p:nvSpPr>
        <p:spPr>
          <a:xfrm>
            <a:off x="2819400" y="3020640"/>
            <a:ext cx="7442288" cy="816720"/>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400" u="none" strike="noStrike" kern="1200" cap="none" spc="0" normalizeH="0" baseline="0" noProof="0" dirty="0">
                <a:ln>
                  <a:noFill/>
                </a:ln>
                <a:solidFill>
                  <a:srgbClr val="FFFFFF"/>
                </a:solidFill>
                <a:effectLst>
                  <a:outerShdw blurRad="298334" sx="102000" sy="102000" algn="ctr" rotWithShape="0">
                    <a:prstClr val="black">
                      <a:alpha val="40000"/>
                    </a:prstClr>
                  </a:outerShdw>
                </a:effectLst>
                <a:uLnTx/>
                <a:uFillTx/>
                <a:latin typeface="Figtree Black" pitchFamily="2" charset="0"/>
              </a:rPr>
              <a:t>THE WAY FORWARD… </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4400" u="none" strike="noStrike" kern="1200" cap="none" spc="0" normalizeH="0" baseline="0" noProof="0" dirty="0">
              <a:ln>
                <a:noFill/>
              </a:ln>
              <a:solidFill>
                <a:srgbClr val="FFFFFF"/>
              </a:solidFill>
              <a:effectLst/>
              <a:uLnTx/>
              <a:uFillTx/>
              <a:latin typeface="Figtree Black" pitchFamily="2" charset="0"/>
            </a:endParaRPr>
          </a:p>
        </p:txBody>
      </p:sp>
    </p:spTree>
    <p:extLst>
      <p:ext uri="{BB962C8B-B14F-4D97-AF65-F5344CB8AC3E}">
        <p14:creationId xmlns:p14="http://schemas.microsoft.com/office/powerpoint/2010/main" val="397620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CDE0E2C-88EC-F2C9-90D8-79F32CF16274}"/>
              </a:ext>
            </a:extLst>
          </p:cNvPr>
          <p:cNvSpPr/>
          <p:nvPr/>
        </p:nvSpPr>
        <p:spPr>
          <a:xfrm>
            <a:off x="3939858" y="307389"/>
            <a:ext cx="4452302" cy="613974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50356F-2041-02C1-0643-A62477F35AD4}"/>
              </a:ext>
            </a:extLst>
          </p:cNvPr>
          <p:cNvSpPr/>
          <p:nvPr/>
        </p:nvSpPr>
        <p:spPr>
          <a:xfrm>
            <a:off x="515938" y="307389"/>
            <a:ext cx="3419248" cy="6139743"/>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23AD32-CBE5-E665-CE3E-18A0EE38EA64}"/>
              </a:ext>
            </a:extLst>
          </p:cNvPr>
          <p:cNvSpPr/>
          <p:nvPr/>
        </p:nvSpPr>
        <p:spPr>
          <a:xfrm>
            <a:off x="8389938" y="307389"/>
            <a:ext cx="3472454" cy="6139743"/>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135A128-08FB-0E95-B0D3-7017D132D1F9}"/>
              </a:ext>
            </a:extLst>
          </p:cNvPr>
          <p:cNvGrpSpPr/>
          <p:nvPr/>
        </p:nvGrpSpPr>
        <p:grpSpPr>
          <a:xfrm>
            <a:off x="515938" y="1442217"/>
            <a:ext cx="9593562" cy="2013241"/>
            <a:chOff x="515938" y="1442217"/>
            <a:chExt cx="9593562" cy="2013241"/>
          </a:xfrm>
        </p:grpSpPr>
        <p:sp>
          <p:nvSpPr>
            <p:cNvPr id="3" name="TextBox 2">
              <a:extLst>
                <a:ext uri="{FF2B5EF4-FFF2-40B4-BE49-F238E27FC236}">
                  <a16:creationId xmlns:a16="http://schemas.microsoft.com/office/drawing/2014/main" id="{0CA26F28-2CFE-2060-7232-3B71247B5743}"/>
                </a:ext>
              </a:extLst>
            </p:cNvPr>
            <p:cNvSpPr txBox="1"/>
            <p:nvPr/>
          </p:nvSpPr>
          <p:spPr>
            <a:xfrm>
              <a:off x="4011728" y="2243588"/>
              <a:ext cx="6097772" cy="1211870"/>
            </a:xfrm>
            <a:prstGeom prst="rect">
              <a:avLst/>
            </a:prstGeom>
            <a:noFill/>
          </p:spPr>
          <p:txBody>
            <a:bodyPr wrap="square">
              <a:spAutoFit/>
            </a:bodyPr>
            <a:lstStyle/>
            <a:p>
              <a:pPr marL="342900" indent="-342900">
                <a:lnSpc>
                  <a:spcPct val="80000"/>
                </a:lnSpc>
                <a:spcBef>
                  <a:spcPts val="600"/>
                </a:spcBef>
                <a:buFont typeface="Arial" panose="020B0604020202020204" pitchFamily="34" charset="0"/>
                <a:buChar char="•"/>
                <a:defRPr/>
              </a:pPr>
              <a:r>
                <a:rPr kumimoji="0" lang="en-ZA" sz="1800" i="0" u="none" strike="noStrike" kern="1200" cap="none" spc="0" normalizeH="0" baseline="0" noProof="0" dirty="0">
                  <a:ln>
                    <a:noFill/>
                  </a:ln>
                  <a:solidFill>
                    <a:schemeClr val="bg2"/>
                  </a:solidFill>
                  <a:effectLst/>
                  <a:uLnTx/>
                  <a:uFillTx/>
                  <a:latin typeface="Figtree" pitchFamily="2" charset="0"/>
                </a:rPr>
                <a:t>AI in </a:t>
              </a:r>
              <a:r>
                <a:rPr kumimoji="0" lang="en-ZA" sz="1800" i="0" u="none" strike="noStrike" kern="1200" cap="none" spc="0" normalizeH="0" baseline="0" noProof="0" dirty="0" err="1">
                  <a:ln>
                    <a:noFill/>
                  </a:ln>
                  <a:solidFill>
                    <a:schemeClr val="bg2"/>
                  </a:solidFill>
                  <a:effectLst/>
                  <a:uLnTx/>
                  <a:uFillTx/>
                  <a:latin typeface="Figtree" pitchFamily="2" charset="0"/>
                </a:rPr>
                <a:t>surve</a:t>
              </a:r>
              <a:r>
                <a:rPr lang="en-ZA" sz="1800" dirty="0">
                  <a:solidFill>
                    <a:schemeClr val="bg2"/>
                  </a:solidFill>
                  <a:latin typeface="Figtree" pitchFamily="2" charset="0"/>
                </a:rPr>
                <a:t>y </a:t>
              </a:r>
              <a:r>
                <a:rPr kumimoji="0" lang="en-ZA" sz="1800" i="0" u="none" strike="noStrike" kern="1200" cap="none" spc="0" normalizeH="0" baseline="0" noProof="0" dirty="0">
                  <a:ln>
                    <a:noFill/>
                  </a:ln>
                  <a:solidFill>
                    <a:schemeClr val="bg2"/>
                  </a:solidFill>
                  <a:effectLst/>
                  <a:uLnTx/>
                  <a:uFillTx/>
                  <a:latin typeface="Figtree" pitchFamily="2" charset="0"/>
                </a:rPr>
                <a:t>questionnaire design</a:t>
              </a:r>
              <a:endParaRPr lang="en-ZA" sz="1800" dirty="0">
                <a:solidFill>
                  <a:schemeClr val="bg2"/>
                </a:solidFill>
                <a:latin typeface="Figtree" pitchFamily="2" charset="0"/>
              </a:endParaRPr>
            </a:p>
            <a:p>
              <a:pPr marL="342900" indent="-342900">
                <a:lnSpc>
                  <a:spcPct val="80000"/>
                </a:lnSpc>
                <a:spcBef>
                  <a:spcPts val="600"/>
                </a:spcBef>
                <a:buFont typeface="Arial" panose="020B0604020202020204" pitchFamily="34" charset="0"/>
                <a:buChar char="•"/>
                <a:defRPr/>
              </a:pPr>
              <a:r>
                <a:rPr lang="en-ZA" sz="1800" dirty="0">
                  <a:solidFill>
                    <a:schemeClr val="bg2"/>
                  </a:solidFill>
                  <a:latin typeface="Figtree" pitchFamily="2" charset="0"/>
                </a:rPr>
                <a:t>AI in synthetic respondents</a:t>
              </a:r>
            </a:p>
            <a:p>
              <a:pPr marL="342900" indent="-342900">
                <a:lnSpc>
                  <a:spcPct val="80000"/>
                </a:lnSpc>
                <a:spcBef>
                  <a:spcPts val="600"/>
                </a:spcBef>
                <a:buFont typeface="Arial" panose="020B0604020202020204" pitchFamily="34" charset="0"/>
                <a:buChar char="•"/>
                <a:defRPr/>
              </a:pPr>
              <a:r>
                <a:rPr lang="en-ZA" sz="1800" dirty="0">
                  <a:solidFill>
                    <a:schemeClr val="bg2"/>
                  </a:solidFill>
                  <a:latin typeface="Figtree" pitchFamily="2" charset="0"/>
                </a:rPr>
                <a:t>LLMs in analysis of qualitative data</a:t>
              </a:r>
            </a:p>
            <a:p>
              <a:pPr marL="342900" indent="-342900">
                <a:lnSpc>
                  <a:spcPct val="80000"/>
                </a:lnSpc>
                <a:spcBef>
                  <a:spcPts val="600"/>
                </a:spcBef>
                <a:buFont typeface="Arial" panose="020B0604020202020204" pitchFamily="34" charset="0"/>
                <a:buChar char="•"/>
                <a:defRPr/>
              </a:pPr>
              <a:r>
                <a:rPr lang="en-ZA" sz="1800" dirty="0">
                  <a:solidFill>
                    <a:schemeClr val="bg2"/>
                  </a:solidFill>
                  <a:latin typeface="Figtree" pitchFamily="2" charset="0"/>
                </a:rPr>
                <a:t>AI in report generation</a:t>
              </a:r>
            </a:p>
          </p:txBody>
        </p:sp>
        <p:sp>
          <p:nvSpPr>
            <p:cNvPr id="5" name="Right Arrow 4">
              <a:extLst>
                <a:ext uri="{FF2B5EF4-FFF2-40B4-BE49-F238E27FC236}">
                  <a16:creationId xmlns:a16="http://schemas.microsoft.com/office/drawing/2014/main" id="{0BD580E5-7278-FB58-99E4-A2287156CAFE}"/>
                </a:ext>
              </a:extLst>
            </p:cNvPr>
            <p:cNvSpPr/>
            <p:nvPr/>
          </p:nvSpPr>
          <p:spPr>
            <a:xfrm>
              <a:off x="515938" y="1442217"/>
              <a:ext cx="8640762" cy="967563"/>
            </a:xfrm>
            <a:prstGeom prst="rightArrow">
              <a:avLst/>
            </a:prstGeom>
            <a:solidFill>
              <a:schemeClr val="bg2">
                <a:lumMod val="40000"/>
                <a:lumOff val="60000"/>
              </a:schemeClr>
            </a:solidFill>
            <a:ln w="635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1080000" tIns="24130" rIns="860055" bIns="24130" numCol="1" spcCol="1270" rtlCol="0" fromWordArt="0" anchor="ctr" anchorCtr="0" forceAA="0" compatLnSpc="1">
              <a:prstTxWarp prst="textNoShape">
                <a:avLst/>
              </a:prstTxWarp>
              <a:noAutofit/>
            </a:bodyPr>
            <a:lstStyle/>
            <a:p>
              <a:pPr defTabSz="844550">
                <a:lnSpc>
                  <a:spcPct val="90000"/>
                </a:lnSpc>
                <a:spcBef>
                  <a:spcPct val="0"/>
                </a:spcBef>
                <a:spcAft>
                  <a:spcPct val="35000"/>
                </a:spcAft>
              </a:pPr>
              <a:r>
                <a:rPr lang="en-US" sz="1900" b="1" dirty="0">
                  <a:solidFill>
                    <a:schemeClr val="tx1">
                      <a:lumMod val="50000"/>
                    </a:schemeClr>
                  </a:solidFill>
                  <a:latin typeface="Figtree Black" pitchFamily="2" charset="0"/>
                </a:rPr>
                <a:t>AI ENABLED SURVEYS AND QUALITATIVE RESEARCH</a:t>
              </a:r>
            </a:p>
          </p:txBody>
        </p:sp>
      </p:grpSp>
      <p:sp>
        <p:nvSpPr>
          <p:cNvPr id="12" name="TextBox 11">
            <a:extLst>
              <a:ext uri="{FF2B5EF4-FFF2-40B4-BE49-F238E27FC236}">
                <a16:creationId xmlns:a16="http://schemas.microsoft.com/office/drawing/2014/main" id="{2A368121-DFBF-2A96-256C-E2B862143A11}"/>
              </a:ext>
            </a:extLst>
          </p:cNvPr>
          <p:cNvSpPr txBox="1"/>
          <p:nvPr/>
        </p:nvSpPr>
        <p:spPr>
          <a:xfrm>
            <a:off x="422660" y="188913"/>
            <a:ext cx="11527430" cy="1107996"/>
          </a:xfrm>
          <a:prstGeom prst="rect">
            <a:avLst/>
          </a:prstGeom>
          <a:noFill/>
        </p:spPr>
        <p:txBody>
          <a:bodyPr wrap="square">
            <a:spAutoFit/>
          </a:bodyPr>
          <a:lstStyle/>
          <a:p>
            <a:r>
              <a:rPr lang="en-US" sz="6600" b="1" dirty="0">
                <a:solidFill>
                  <a:srgbClr val="FFFFFF"/>
                </a:solidFill>
                <a:latin typeface="Figtree Black" pitchFamily="2" charset="0"/>
              </a:rPr>
              <a:t>FASTER</a:t>
            </a:r>
            <a:r>
              <a:rPr lang="en-US" sz="6600" b="1" dirty="0">
                <a:solidFill>
                  <a:schemeClr val="accent1"/>
                </a:solidFill>
                <a:latin typeface="Figtree Black" pitchFamily="2" charset="0"/>
              </a:rPr>
              <a:t>&amp;</a:t>
            </a:r>
            <a:r>
              <a:rPr lang="en-US" sz="6600" b="1" dirty="0">
                <a:solidFill>
                  <a:srgbClr val="FFFFFF"/>
                </a:solidFill>
                <a:latin typeface="Figtree Black" pitchFamily="2" charset="0"/>
              </a:rPr>
              <a:t>CHEAPER</a:t>
            </a:r>
            <a:r>
              <a:rPr lang="en-US" sz="6600" b="1" dirty="0">
                <a:solidFill>
                  <a:schemeClr val="accent1"/>
                </a:solidFill>
                <a:latin typeface="Figtree Black" pitchFamily="2" charset="0"/>
              </a:rPr>
              <a:t>&amp;</a:t>
            </a:r>
            <a:r>
              <a:rPr lang="en-US" sz="6600" b="1" dirty="0">
                <a:solidFill>
                  <a:srgbClr val="FFFFFF"/>
                </a:solidFill>
                <a:latin typeface="Figtree Black" pitchFamily="2" charset="0"/>
              </a:rPr>
              <a:t>BETTER</a:t>
            </a:r>
          </a:p>
        </p:txBody>
      </p:sp>
      <p:sp>
        <p:nvSpPr>
          <p:cNvPr id="19" name="Right Arrow 18">
            <a:extLst>
              <a:ext uri="{FF2B5EF4-FFF2-40B4-BE49-F238E27FC236}">
                <a16:creationId xmlns:a16="http://schemas.microsoft.com/office/drawing/2014/main" id="{4E34CDDB-8D3C-ED5E-217D-FB3A21E7F94B}"/>
              </a:ext>
            </a:extLst>
          </p:cNvPr>
          <p:cNvSpPr/>
          <p:nvPr/>
        </p:nvSpPr>
        <p:spPr>
          <a:xfrm>
            <a:off x="515938" y="3245810"/>
            <a:ext cx="9158414" cy="967563"/>
          </a:xfrm>
          <a:prstGeom prst="rightArrow">
            <a:avLst/>
          </a:prstGeom>
          <a:solidFill>
            <a:schemeClr val="bg1">
              <a:lumMod val="40000"/>
              <a:lumOff val="60000"/>
            </a:schemeClr>
          </a:solidFill>
          <a:ln w="635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1080000" tIns="24130" rIns="860055" bIns="24130" numCol="1" spcCol="1270" rtlCol="0" fromWordArt="0" anchor="ctr" anchorCtr="0" forceAA="0" compatLnSpc="1">
            <a:prstTxWarp prst="textNoShape">
              <a:avLst/>
            </a:prstTxWarp>
            <a:noAutofit/>
          </a:bodyPr>
          <a:lstStyle/>
          <a:p>
            <a:pPr defTabSz="844550">
              <a:lnSpc>
                <a:spcPct val="90000"/>
              </a:lnSpc>
              <a:spcBef>
                <a:spcPct val="0"/>
              </a:spcBef>
              <a:spcAft>
                <a:spcPct val="35000"/>
              </a:spcAft>
            </a:pPr>
            <a:r>
              <a:rPr lang="en-US" sz="1900" b="1" dirty="0">
                <a:solidFill>
                  <a:schemeClr val="tx1">
                    <a:lumMod val="50000"/>
                  </a:schemeClr>
                </a:solidFill>
                <a:latin typeface="Figtree Black" pitchFamily="2" charset="0"/>
              </a:rPr>
              <a:t>SOCIAL MEDIA LISTENING</a:t>
            </a:r>
          </a:p>
        </p:txBody>
      </p:sp>
      <p:grpSp>
        <p:nvGrpSpPr>
          <p:cNvPr id="21" name="Group 20">
            <a:extLst>
              <a:ext uri="{FF2B5EF4-FFF2-40B4-BE49-F238E27FC236}">
                <a16:creationId xmlns:a16="http://schemas.microsoft.com/office/drawing/2014/main" id="{86BAAA65-2132-DA55-A808-6B0A15F0705D}"/>
              </a:ext>
            </a:extLst>
          </p:cNvPr>
          <p:cNvGrpSpPr/>
          <p:nvPr/>
        </p:nvGrpSpPr>
        <p:grpSpPr>
          <a:xfrm>
            <a:off x="495346" y="3992559"/>
            <a:ext cx="11180716" cy="1849874"/>
            <a:chOff x="495346" y="3992559"/>
            <a:chExt cx="11180716" cy="1849874"/>
          </a:xfrm>
        </p:grpSpPr>
        <p:sp>
          <p:nvSpPr>
            <p:cNvPr id="7" name="TextBox 6">
              <a:extLst>
                <a:ext uri="{FF2B5EF4-FFF2-40B4-BE49-F238E27FC236}">
                  <a16:creationId xmlns:a16="http://schemas.microsoft.com/office/drawing/2014/main" id="{A849575C-D1D2-FCAF-0134-699FF7AEDB62}"/>
                </a:ext>
              </a:extLst>
            </p:cNvPr>
            <p:cNvSpPr txBox="1"/>
            <p:nvPr/>
          </p:nvSpPr>
          <p:spPr>
            <a:xfrm>
              <a:off x="4028392" y="5119158"/>
              <a:ext cx="6889324" cy="723275"/>
            </a:xfrm>
            <a:prstGeom prst="rect">
              <a:avLst/>
            </a:prstGeom>
            <a:noFill/>
          </p:spPr>
          <p:txBody>
            <a:bodyPr wrap="square">
              <a:spAutoFit/>
            </a:bodyPr>
            <a:lstStyle/>
            <a:p>
              <a:pPr marL="342900" indent="-342900">
                <a:spcBef>
                  <a:spcPts val="600"/>
                </a:spcBef>
                <a:buFont typeface="Arial" panose="020B0604020202020204" pitchFamily="34" charset="0"/>
                <a:buChar char="•"/>
                <a:defRPr/>
              </a:pPr>
              <a:r>
                <a:rPr kumimoji="0" lang="en-ZA" sz="1800" i="0" u="none" strike="noStrike" kern="1200" cap="none" spc="0" normalizeH="0" baseline="0" noProof="0" dirty="0">
                  <a:ln>
                    <a:noFill/>
                  </a:ln>
                  <a:solidFill>
                    <a:srgbClr val="FFFFFF"/>
                  </a:solidFill>
                  <a:effectLst/>
                  <a:uLnTx/>
                  <a:uFillTx/>
                  <a:latin typeface="Figtree" pitchFamily="2" charset="0"/>
                </a:rPr>
                <a:t>AI to </a:t>
              </a:r>
              <a:r>
                <a:rPr kumimoji="0" lang="en-ZA" sz="1800" i="0" u="none" strike="noStrike" kern="1200" cap="none" spc="0" normalizeH="0" baseline="0" noProof="0" dirty="0" err="1">
                  <a:ln>
                    <a:noFill/>
                  </a:ln>
                  <a:solidFill>
                    <a:srgbClr val="FFFFFF"/>
                  </a:solidFill>
                  <a:effectLst/>
                  <a:uLnTx/>
                  <a:uFillTx/>
                  <a:latin typeface="Figtree" pitchFamily="2" charset="0"/>
                </a:rPr>
                <a:t>analyze</a:t>
              </a:r>
              <a:r>
                <a:rPr kumimoji="0" lang="en-ZA" sz="1800" i="0" u="none" strike="noStrike" kern="1200" cap="none" spc="0" normalizeH="0" baseline="0" noProof="0" dirty="0">
                  <a:ln>
                    <a:noFill/>
                  </a:ln>
                  <a:solidFill>
                    <a:srgbClr val="FFFFFF"/>
                  </a:solidFill>
                  <a:effectLst/>
                  <a:uLnTx/>
                  <a:uFillTx/>
                  <a:latin typeface="Figtree" pitchFamily="2" charset="0"/>
                </a:rPr>
                <a:t> what people “Talk about us”</a:t>
              </a:r>
            </a:p>
            <a:p>
              <a:pPr marL="342900" indent="-342900">
                <a:spcBef>
                  <a:spcPts val="600"/>
                </a:spcBef>
                <a:buFont typeface="Arial" panose="020B0604020202020204" pitchFamily="34" charset="0"/>
                <a:buChar char="•"/>
                <a:defRPr/>
              </a:pPr>
              <a:r>
                <a:rPr kumimoji="0" lang="en-ZA" sz="1800" i="0" u="none" strike="noStrike" kern="1200" cap="none" spc="0" normalizeH="0" baseline="0" noProof="0" dirty="0">
                  <a:ln>
                    <a:noFill/>
                  </a:ln>
                  <a:solidFill>
                    <a:srgbClr val="FFFFFF"/>
                  </a:solidFill>
                  <a:effectLst/>
                  <a:uLnTx/>
                  <a:uFillTx/>
                  <a:latin typeface="Figtree" pitchFamily="2" charset="0"/>
                </a:rPr>
                <a:t>AI to move from disparate date points to insights to ideas </a:t>
              </a:r>
              <a:endParaRPr lang="en-ZA" sz="1800" dirty="0">
                <a:solidFill>
                  <a:srgbClr val="FFFFFF"/>
                </a:solidFill>
                <a:latin typeface="Figtree" pitchFamily="2" charset="0"/>
              </a:endParaRPr>
            </a:p>
          </p:txBody>
        </p:sp>
        <p:sp>
          <p:nvSpPr>
            <p:cNvPr id="6" name="Right Arrow 5">
              <a:extLst>
                <a:ext uri="{FF2B5EF4-FFF2-40B4-BE49-F238E27FC236}">
                  <a16:creationId xmlns:a16="http://schemas.microsoft.com/office/drawing/2014/main" id="{42BA0D50-7F5C-A395-7763-2DEF509F68A4}"/>
                </a:ext>
              </a:extLst>
            </p:cNvPr>
            <p:cNvSpPr/>
            <p:nvPr/>
          </p:nvSpPr>
          <p:spPr>
            <a:xfrm>
              <a:off x="495346" y="3992559"/>
              <a:ext cx="11180716" cy="1374417"/>
            </a:xfrm>
            <a:prstGeom prst="rightArrow">
              <a:avLst/>
            </a:prstGeom>
            <a:solidFill>
              <a:srgbClr val="FFFFFF"/>
            </a:solidFill>
            <a:ln w="63500">
              <a:noFill/>
            </a:ln>
            <a:effectLst>
              <a:outerShdw blurRad="330378"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00000" tIns="24130" rIns="860055" bIns="24130" numCol="1" spcCol="1270" rtlCol="0" fromWordArt="0" anchor="ctr" anchorCtr="0" forceAA="0" compatLnSpc="1">
              <a:prstTxWarp prst="textNoShape">
                <a:avLst/>
              </a:prstTxWarp>
              <a:noAutofit/>
            </a:bodyPr>
            <a:lstStyle/>
            <a:p>
              <a:pPr defTabSz="844550">
                <a:lnSpc>
                  <a:spcPct val="90000"/>
                </a:lnSpc>
                <a:spcBef>
                  <a:spcPct val="0"/>
                </a:spcBef>
                <a:spcAft>
                  <a:spcPct val="35000"/>
                </a:spcAft>
              </a:pPr>
              <a:r>
                <a:rPr lang="en-US" sz="2400" b="1" dirty="0">
                  <a:solidFill>
                    <a:srgbClr val="002060"/>
                  </a:solidFill>
                  <a:latin typeface="Figtree Black" pitchFamily="2" charset="0"/>
                </a:rPr>
                <a:t>NEXT GEN INSIGHTS PLATFORMS</a:t>
              </a:r>
            </a:p>
          </p:txBody>
        </p:sp>
      </p:grpSp>
    </p:spTree>
    <p:extLst>
      <p:ext uri="{BB962C8B-B14F-4D97-AF65-F5344CB8AC3E}">
        <p14:creationId xmlns:p14="http://schemas.microsoft.com/office/powerpoint/2010/main" val="1991496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18CB57-9FFD-4483-ED45-131C391C5E39}"/>
              </a:ext>
            </a:extLst>
          </p:cNvPr>
          <p:cNvSpPr txBox="1">
            <a:spLocks/>
          </p:cNvSpPr>
          <p:nvPr/>
        </p:nvSpPr>
        <p:spPr>
          <a:xfrm>
            <a:off x="-86573" y="2896569"/>
            <a:ext cx="4804219" cy="532431"/>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Figtree" pitchFamily="2" charset="0"/>
              </a:rPr>
              <a:t>Business Questions</a:t>
            </a:r>
          </a:p>
        </p:txBody>
      </p:sp>
      <p:sp>
        <p:nvSpPr>
          <p:cNvPr id="7" name="Title 1">
            <a:extLst>
              <a:ext uri="{FF2B5EF4-FFF2-40B4-BE49-F238E27FC236}">
                <a16:creationId xmlns:a16="http://schemas.microsoft.com/office/drawing/2014/main" id="{3CD4AAEB-430D-881D-FC07-355D2CE84D88}"/>
              </a:ext>
            </a:extLst>
          </p:cNvPr>
          <p:cNvSpPr txBox="1">
            <a:spLocks/>
          </p:cNvSpPr>
          <p:nvPr/>
        </p:nvSpPr>
        <p:spPr>
          <a:xfrm>
            <a:off x="4936863" y="2812846"/>
            <a:ext cx="5976302" cy="3341687"/>
          </a:xfrm>
          <a:prstGeom prst="rect">
            <a:avLst/>
          </a:prstGeom>
          <a:ln w="15875">
            <a:noFill/>
          </a:ln>
        </p:spPr>
        <p:txBody>
          <a:bodyPr lIns="72000" tIns="72000" rIns="72000" bIns="72000" anchor="t"/>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How is my new launch performing?</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Is there competitor running fast on the left lane?</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Why people like/dislike my product?</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What aspect of my product should I amplify?</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What guidance can I provide for improving CX?</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Are there hidden gems in my portfolio?</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What are the gaps in my competitor’s portfolio?</a:t>
            </a:r>
            <a:endParaRPr kumimoji="0" lang="en-US" sz="100" b="1" i="0" u="none" strike="noStrike" kern="1200" cap="none" spc="0" normalizeH="0" baseline="0" noProof="0" dirty="0">
              <a:ln>
                <a:noFill/>
              </a:ln>
              <a:solidFill>
                <a:schemeClr val="accent1"/>
              </a:solidFill>
              <a:effectLst/>
              <a:uLnTx/>
              <a:uFillTx/>
              <a:latin typeface="Figtree" pitchFamily="2" charset="0"/>
              <a:ea typeface="+mj-ea"/>
              <a:cs typeface="+mj-cs"/>
            </a:endParaRPr>
          </a:p>
        </p:txBody>
      </p:sp>
      <p:sp>
        <p:nvSpPr>
          <p:cNvPr id="18" name="Rounded Rectangle 17">
            <a:extLst>
              <a:ext uri="{FF2B5EF4-FFF2-40B4-BE49-F238E27FC236}">
                <a16:creationId xmlns:a16="http://schemas.microsoft.com/office/drawing/2014/main" id="{416C09DC-60C8-AF80-632A-1EDA32C20200}"/>
              </a:ext>
            </a:extLst>
          </p:cNvPr>
          <p:cNvSpPr/>
          <p:nvPr/>
        </p:nvSpPr>
        <p:spPr>
          <a:xfrm>
            <a:off x="784859" y="1516403"/>
            <a:ext cx="3932787" cy="1034626"/>
          </a:xfrm>
          <a:prstGeom prst="roundRect">
            <a:avLst>
              <a:gd name="adj" fmla="val 40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EC1C4B8-EAB8-81DA-9A7B-B43E7E9E4656}"/>
              </a:ext>
            </a:extLst>
          </p:cNvPr>
          <p:cNvPicPr>
            <a:picLocks noChangeAspect="1"/>
          </p:cNvPicPr>
          <p:nvPr/>
        </p:nvPicPr>
        <p:blipFill>
          <a:blip r:embed="rId2"/>
          <a:stretch>
            <a:fillRect/>
          </a:stretch>
        </p:blipFill>
        <p:spPr>
          <a:xfrm>
            <a:off x="1722095" y="1691564"/>
            <a:ext cx="2058314" cy="758580"/>
          </a:xfrm>
          <a:prstGeom prst="rect">
            <a:avLst/>
          </a:prstGeom>
        </p:spPr>
      </p:pic>
      <p:sp>
        <p:nvSpPr>
          <p:cNvPr id="5" name="Title 1">
            <a:extLst>
              <a:ext uri="{FF2B5EF4-FFF2-40B4-BE49-F238E27FC236}">
                <a16:creationId xmlns:a16="http://schemas.microsoft.com/office/drawing/2014/main" id="{219AC684-D885-6C7B-2CBA-4DD9EEE06C35}"/>
              </a:ext>
            </a:extLst>
          </p:cNvPr>
          <p:cNvSpPr txBox="1">
            <a:spLocks/>
          </p:cNvSpPr>
          <p:nvPr/>
        </p:nvSpPr>
        <p:spPr>
          <a:xfrm>
            <a:off x="4936863" y="1600124"/>
            <a:ext cx="6234057" cy="950904"/>
          </a:xfrm>
          <a:prstGeom prst="rect">
            <a:avLst/>
          </a:prstGeom>
        </p:spPr>
        <p:txBody>
          <a:bodyPr anchor="b"/>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spcBef>
                <a:spcPct val="0"/>
              </a:spcBef>
              <a:spcAft>
                <a:spcPts val="0"/>
              </a:spcAft>
              <a:buClrTx/>
              <a:buSzTx/>
              <a:buFontTx/>
              <a:buNone/>
              <a:tabLst/>
              <a:defRPr/>
            </a:pPr>
            <a:r>
              <a:rPr lang="en-US" sz="2200" b="0" dirty="0">
                <a:solidFill>
                  <a:srgbClr val="FFFFFF"/>
                </a:solidFill>
                <a:latin typeface="Figtree Medium" pitchFamily="2" charset="0"/>
              </a:rPr>
              <a:t>Benchmark your product experience vs competition AND understand drivers of good/bad performance</a:t>
            </a:r>
            <a:endParaRPr kumimoji="0" lang="en-US" sz="2200" b="0" u="none" strike="noStrike" kern="1200" cap="none" spc="0" normalizeH="0" baseline="0" noProof="0" dirty="0">
              <a:ln>
                <a:noFill/>
              </a:ln>
              <a:solidFill>
                <a:srgbClr val="FFFFFF"/>
              </a:solidFill>
              <a:effectLst/>
              <a:uLnTx/>
              <a:uFillTx/>
              <a:latin typeface="Figtree Medium" pitchFamily="2" charset="0"/>
            </a:endParaRPr>
          </a:p>
        </p:txBody>
      </p:sp>
      <p:cxnSp>
        <p:nvCxnSpPr>
          <p:cNvPr id="23" name="Straight Connector 22">
            <a:extLst>
              <a:ext uri="{FF2B5EF4-FFF2-40B4-BE49-F238E27FC236}">
                <a16:creationId xmlns:a16="http://schemas.microsoft.com/office/drawing/2014/main" id="{833836B8-1632-24A8-BF9D-824896A32D56}"/>
              </a:ext>
            </a:extLst>
          </p:cNvPr>
          <p:cNvCxnSpPr/>
          <p:nvPr/>
        </p:nvCxnSpPr>
        <p:spPr>
          <a:xfrm>
            <a:off x="784858" y="2780596"/>
            <a:ext cx="108127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58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18CB57-9FFD-4483-ED45-131C391C5E39}"/>
              </a:ext>
            </a:extLst>
          </p:cNvPr>
          <p:cNvSpPr txBox="1">
            <a:spLocks/>
          </p:cNvSpPr>
          <p:nvPr/>
        </p:nvSpPr>
        <p:spPr>
          <a:xfrm>
            <a:off x="-86573" y="2896569"/>
            <a:ext cx="4804219" cy="532431"/>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Figtree" pitchFamily="2" charset="0"/>
              </a:rPr>
              <a:t>Business Questions</a:t>
            </a:r>
          </a:p>
        </p:txBody>
      </p:sp>
      <p:sp>
        <p:nvSpPr>
          <p:cNvPr id="7" name="Title 1">
            <a:extLst>
              <a:ext uri="{FF2B5EF4-FFF2-40B4-BE49-F238E27FC236}">
                <a16:creationId xmlns:a16="http://schemas.microsoft.com/office/drawing/2014/main" id="{3CD4AAEB-430D-881D-FC07-355D2CE84D88}"/>
              </a:ext>
            </a:extLst>
          </p:cNvPr>
          <p:cNvSpPr txBox="1">
            <a:spLocks/>
          </p:cNvSpPr>
          <p:nvPr/>
        </p:nvSpPr>
        <p:spPr>
          <a:xfrm>
            <a:off x="4936862" y="2812846"/>
            <a:ext cx="7001138" cy="3341687"/>
          </a:xfrm>
          <a:prstGeom prst="rect">
            <a:avLst/>
          </a:prstGeom>
          <a:ln w="15875">
            <a:noFill/>
          </a:ln>
        </p:spPr>
        <p:txBody>
          <a:bodyPr lIns="72000" tIns="72000" rIns="72000" bIns="72000" anchor="t"/>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Is my brand strengthening its equity vs competition?</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How do I accelerate/reverse the trend?</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Which of my competitors are declining and why?</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How do I stack-up against ALL the brands?</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Can I have an “Always On” system that monitors all this every month without spending a fortune?</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How do I create equity-driven market share growth?</a:t>
            </a:r>
          </a:p>
        </p:txBody>
      </p:sp>
      <p:sp>
        <p:nvSpPr>
          <p:cNvPr id="18" name="Rounded Rectangle 17">
            <a:extLst>
              <a:ext uri="{FF2B5EF4-FFF2-40B4-BE49-F238E27FC236}">
                <a16:creationId xmlns:a16="http://schemas.microsoft.com/office/drawing/2014/main" id="{416C09DC-60C8-AF80-632A-1EDA32C20200}"/>
              </a:ext>
            </a:extLst>
          </p:cNvPr>
          <p:cNvSpPr/>
          <p:nvPr/>
        </p:nvSpPr>
        <p:spPr>
          <a:xfrm>
            <a:off x="784859" y="1516403"/>
            <a:ext cx="3932787" cy="1034626"/>
          </a:xfrm>
          <a:prstGeom prst="roundRect">
            <a:avLst>
              <a:gd name="adj" fmla="val 40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19AC684-D885-6C7B-2CBA-4DD9EEE06C35}"/>
              </a:ext>
            </a:extLst>
          </p:cNvPr>
          <p:cNvSpPr txBox="1">
            <a:spLocks/>
          </p:cNvSpPr>
          <p:nvPr/>
        </p:nvSpPr>
        <p:spPr>
          <a:xfrm>
            <a:off x="4936863" y="1611141"/>
            <a:ext cx="6470278" cy="950904"/>
          </a:xfrm>
          <a:prstGeom prst="rect">
            <a:avLst/>
          </a:prstGeom>
        </p:spPr>
        <p:txBody>
          <a:bodyPr anchor="b"/>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spcBef>
                <a:spcPct val="0"/>
              </a:spcBef>
              <a:spcAft>
                <a:spcPts val="0"/>
              </a:spcAft>
              <a:buClrTx/>
              <a:buSzTx/>
              <a:buFontTx/>
              <a:buNone/>
              <a:tabLst/>
              <a:defRPr/>
            </a:pPr>
            <a:r>
              <a:rPr lang="en-US" sz="2200" b="0" dirty="0">
                <a:solidFill>
                  <a:srgbClr val="FFFFFF"/>
                </a:solidFill>
                <a:latin typeface="Figtree Medium" pitchFamily="2" charset="0"/>
              </a:rPr>
              <a:t>Monitor and understand drivers of brand equity </a:t>
            </a:r>
          </a:p>
          <a:p>
            <a:pPr marL="0" marR="0" lvl="0" indent="0" defTabSz="914400" rtl="0" eaLnBrk="1" fontAlgn="auto" latinLnBrk="0" hangingPunct="1">
              <a:spcBef>
                <a:spcPct val="0"/>
              </a:spcBef>
              <a:spcAft>
                <a:spcPts val="0"/>
              </a:spcAft>
              <a:buClrTx/>
              <a:buSzTx/>
              <a:buFontTx/>
              <a:buNone/>
              <a:tabLst/>
              <a:defRPr/>
            </a:pPr>
            <a:r>
              <a:rPr lang="en-US" sz="2200" b="0" dirty="0">
                <a:solidFill>
                  <a:srgbClr val="FFFFFF"/>
                </a:solidFill>
                <a:latin typeface="Figtree Medium" pitchFamily="2" charset="0"/>
              </a:rPr>
              <a:t>– for your brands and your competitors</a:t>
            </a:r>
          </a:p>
          <a:p>
            <a:pPr marL="0" marR="0" lvl="0" indent="0" defTabSz="914400" rtl="0" eaLnBrk="1" fontAlgn="auto" latinLnBrk="0" hangingPunct="1">
              <a:spcBef>
                <a:spcPct val="0"/>
              </a:spcBef>
              <a:spcAft>
                <a:spcPts val="0"/>
              </a:spcAft>
              <a:buClrTx/>
              <a:buSzTx/>
              <a:buFontTx/>
              <a:buNone/>
              <a:tabLst/>
              <a:defRPr/>
            </a:pPr>
            <a:r>
              <a:rPr lang="en-US" sz="2000" dirty="0">
                <a:solidFill>
                  <a:schemeClr val="bg1"/>
                </a:solidFill>
                <a:latin typeface="Figtree Black" pitchFamily="2" charset="0"/>
              </a:rPr>
              <a:t>WITHOUT DOING A SINGLE SURVEY</a:t>
            </a:r>
          </a:p>
        </p:txBody>
      </p:sp>
      <p:cxnSp>
        <p:nvCxnSpPr>
          <p:cNvPr id="23" name="Straight Connector 22">
            <a:extLst>
              <a:ext uri="{FF2B5EF4-FFF2-40B4-BE49-F238E27FC236}">
                <a16:creationId xmlns:a16="http://schemas.microsoft.com/office/drawing/2014/main" id="{833836B8-1632-24A8-BF9D-824896A32D56}"/>
              </a:ext>
            </a:extLst>
          </p:cNvPr>
          <p:cNvCxnSpPr/>
          <p:nvPr/>
        </p:nvCxnSpPr>
        <p:spPr>
          <a:xfrm>
            <a:off x="784858" y="2780596"/>
            <a:ext cx="10812782"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32D60A1-8E72-7661-C0CE-40AF84138973}"/>
              </a:ext>
            </a:extLst>
          </p:cNvPr>
          <p:cNvPicPr>
            <a:picLocks noChangeAspect="1"/>
          </p:cNvPicPr>
          <p:nvPr/>
        </p:nvPicPr>
        <p:blipFill>
          <a:blip r:embed="rId2"/>
          <a:stretch>
            <a:fillRect/>
          </a:stretch>
        </p:blipFill>
        <p:spPr>
          <a:xfrm>
            <a:off x="1021080" y="1617254"/>
            <a:ext cx="3505200" cy="806560"/>
          </a:xfrm>
          <a:prstGeom prst="rect">
            <a:avLst/>
          </a:prstGeom>
        </p:spPr>
      </p:pic>
    </p:spTree>
    <p:extLst>
      <p:ext uri="{BB962C8B-B14F-4D97-AF65-F5344CB8AC3E}">
        <p14:creationId xmlns:p14="http://schemas.microsoft.com/office/powerpoint/2010/main" val="45781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18CB57-9FFD-4483-ED45-131C391C5E39}"/>
              </a:ext>
            </a:extLst>
          </p:cNvPr>
          <p:cNvSpPr txBox="1">
            <a:spLocks/>
          </p:cNvSpPr>
          <p:nvPr/>
        </p:nvSpPr>
        <p:spPr>
          <a:xfrm>
            <a:off x="-86573" y="2896569"/>
            <a:ext cx="4804219" cy="532431"/>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Figtree" pitchFamily="2" charset="0"/>
              </a:rPr>
              <a:t>Business Questions</a:t>
            </a:r>
          </a:p>
        </p:txBody>
      </p:sp>
      <p:sp>
        <p:nvSpPr>
          <p:cNvPr id="7" name="Title 1">
            <a:extLst>
              <a:ext uri="{FF2B5EF4-FFF2-40B4-BE49-F238E27FC236}">
                <a16:creationId xmlns:a16="http://schemas.microsoft.com/office/drawing/2014/main" id="{3CD4AAEB-430D-881D-FC07-355D2CE84D88}"/>
              </a:ext>
            </a:extLst>
          </p:cNvPr>
          <p:cNvSpPr txBox="1">
            <a:spLocks/>
          </p:cNvSpPr>
          <p:nvPr/>
        </p:nvSpPr>
        <p:spPr>
          <a:xfrm>
            <a:off x="4936863" y="2812846"/>
            <a:ext cx="5976302" cy="3341687"/>
          </a:xfrm>
          <a:prstGeom prst="rect">
            <a:avLst/>
          </a:prstGeom>
          <a:ln w="15875">
            <a:noFill/>
          </a:ln>
        </p:spPr>
        <p:txBody>
          <a:bodyPr lIns="72000" tIns="72000" rIns="72000" bIns="72000" anchor="t"/>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What is the next biggest trend in ingredients?</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What are the emerging benefits/claims?</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How do I prioritize them?</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What are the emerging brands that I need to go up against/acquire?</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Is my innovation funnel future-proofed?</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What innovation activities should I sunset?</a:t>
            </a:r>
          </a:p>
          <a:p>
            <a:pPr marR="0" lvl="0" defTabSz="914400" rtl="0" eaLnBrk="1" fontAlgn="auto" latinLnBrk="0" hangingPunct="1">
              <a:lnSpc>
                <a:spcPct val="150000"/>
              </a:lnSpc>
              <a:spcBef>
                <a:spcPct val="0"/>
              </a:spcBef>
              <a:spcAft>
                <a:spcPts val="0"/>
              </a:spcAft>
              <a:buClrTx/>
              <a:buSzTx/>
              <a:tabLst/>
              <a:defRPr/>
            </a:pPr>
            <a:endParaRPr kumimoji="0" lang="en-US" sz="1800" b="1" i="0" u="none" strike="noStrike" kern="1200" cap="none" spc="0" normalizeH="0" baseline="0" noProof="0" dirty="0">
              <a:ln>
                <a:noFill/>
              </a:ln>
              <a:solidFill>
                <a:schemeClr val="accent1"/>
              </a:solidFill>
              <a:effectLst/>
              <a:uLnTx/>
              <a:uFillTx/>
              <a:latin typeface="Figtree" pitchFamily="2" charset="0"/>
            </a:endParaRPr>
          </a:p>
        </p:txBody>
      </p:sp>
      <p:sp>
        <p:nvSpPr>
          <p:cNvPr id="18" name="Rounded Rectangle 17">
            <a:extLst>
              <a:ext uri="{FF2B5EF4-FFF2-40B4-BE49-F238E27FC236}">
                <a16:creationId xmlns:a16="http://schemas.microsoft.com/office/drawing/2014/main" id="{416C09DC-60C8-AF80-632A-1EDA32C20200}"/>
              </a:ext>
            </a:extLst>
          </p:cNvPr>
          <p:cNvSpPr/>
          <p:nvPr/>
        </p:nvSpPr>
        <p:spPr>
          <a:xfrm>
            <a:off x="784859" y="1516403"/>
            <a:ext cx="3932787" cy="1034626"/>
          </a:xfrm>
          <a:prstGeom prst="roundRect">
            <a:avLst>
              <a:gd name="adj" fmla="val 40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19AC684-D885-6C7B-2CBA-4DD9EEE06C35}"/>
              </a:ext>
            </a:extLst>
          </p:cNvPr>
          <p:cNvSpPr txBox="1">
            <a:spLocks/>
          </p:cNvSpPr>
          <p:nvPr/>
        </p:nvSpPr>
        <p:spPr>
          <a:xfrm>
            <a:off x="4936863" y="1600124"/>
            <a:ext cx="6234057" cy="950904"/>
          </a:xfrm>
          <a:prstGeom prst="rect">
            <a:avLst/>
          </a:prstGeom>
        </p:spPr>
        <p:txBody>
          <a:bodyPr anchor="b"/>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spcBef>
                <a:spcPct val="0"/>
              </a:spcBef>
              <a:spcAft>
                <a:spcPts val="0"/>
              </a:spcAft>
              <a:buClrTx/>
              <a:buSzTx/>
              <a:buFontTx/>
              <a:buNone/>
              <a:tabLst/>
              <a:defRPr/>
            </a:pPr>
            <a:r>
              <a:rPr lang="en-US" sz="2200" b="0" dirty="0">
                <a:solidFill>
                  <a:srgbClr val="FFFFFF"/>
                </a:solidFill>
                <a:latin typeface="Figtree Medium" pitchFamily="2" charset="0"/>
              </a:rPr>
              <a:t>Spot actionable trends 18 months in advance at category level to power your innovation agenda</a:t>
            </a:r>
          </a:p>
        </p:txBody>
      </p:sp>
      <p:cxnSp>
        <p:nvCxnSpPr>
          <p:cNvPr id="23" name="Straight Connector 22">
            <a:extLst>
              <a:ext uri="{FF2B5EF4-FFF2-40B4-BE49-F238E27FC236}">
                <a16:creationId xmlns:a16="http://schemas.microsoft.com/office/drawing/2014/main" id="{833836B8-1632-24A8-BF9D-824896A32D56}"/>
              </a:ext>
            </a:extLst>
          </p:cNvPr>
          <p:cNvCxnSpPr/>
          <p:nvPr/>
        </p:nvCxnSpPr>
        <p:spPr>
          <a:xfrm>
            <a:off x="784858" y="2780596"/>
            <a:ext cx="10812782"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8047B4B-3C36-16EF-B6BE-914EFE3A3451}"/>
              </a:ext>
            </a:extLst>
          </p:cNvPr>
          <p:cNvPicPr>
            <a:picLocks noChangeAspect="1"/>
          </p:cNvPicPr>
          <p:nvPr/>
        </p:nvPicPr>
        <p:blipFill>
          <a:blip r:embed="rId2"/>
          <a:stretch>
            <a:fillRect/>
          </a:stretch>
        </p:blipFill>
        <p:spPr>
          <a:xfrm>
            <a:off x="1493939" y="1650288"/>
            <a:ext cx="2514625" cy="792197"/>
          </a:xfrm>
          <a:prstGeom prst="rect">
            <a:avLst/>
          </a:prstGeom>
        </p:spPr>
      </p:pic>
    </p:spTree>
    <p:extLst>
      <p:ext uri="{BB962C8B-B14F-4D97-AF65-F5344CB8AC3E}">
        <p14:creationId xmlns:p14="http://schemas.microsoft.com/office/powerpoint/2010/main" val="1501046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B7341-B7A8-6D90-30C7-E2D6D76B0227}"/>
            </a:ext>
          </a:extLst>
        </p:cNvPr>
        <p:cNvGrpSpPr/>
        <p:nvPr/>
      </p:nvGrpSpPr>
      <p:grpSpPr>
        <a:xfrm>
          <a:off x="0" y="0"/>
          <a:ext cx="0" cy="0"/>
          <a:chOff x="0" y="0"/>
          <a:chExt cx="0" cy="0"/>
        </a:xfrm>
      </p:grpSpPr>
      <p:pic>
        <p:nvPicPr>
          <p:cNvPr id="11" name="Picture 10" descr="A road with trees in the middle&#10;&#10;AI-generated content may be incorrect.">
            <a:extLst>
              <a:ext uri="{FF2B5EF4-FFF2-40B4-BE49-F238E27FC236}">
                <a16:creationId xmlns:a16="http://schemas.microsoft.com/office/drawing/2014/main" id="{255555AF-6DC1-A4B4-2056-BF35FEE1B704}"/>
              </a:ext>
            </a:extLst>
          </p:cNvPr>
          <p:cNvPicPr>
            <a:picLocks noChangeAspect="1"/>
          </p:cNvPicPr>
          <p:nvPr/>
        </p:nvPicPr>
        <p:blipFill>
          <a:blip r:embed="rId2">
            <a:alphaModFix amt="75000"/>
          </a:blip>
          <a:srcRect l="351" b="6154"/>
          <a:stretch/>
        </p:blipFill>
        <p:spPr>
          <a:xfrm>
            <a:off x="0" y="296863"/>
            <a:ext cx="12192000" cy="6561137"/>
          </a:xfrm>
          <a:prstGeom prst="rect">
            <a:avLst/>
          </a:prstGeom>
        </p:spPr>
      </p:pic>
      <p:sp>
        <p:nvSpPr>
          <p:cNvPr id="2" name="Title 1">
            <a:extLst>
              <a:ext uri="{FF2B5EF4-FFF2-40B4-BE49-F238E27FC236}">
                <a16:creationId xmlns:a16="http://schemas.microsoft.com/office/drawing/2014/main" id="{79028C74-94B4-6E2E-24F8-76772BC5DAB1}"/>
              </a:ext>
            </a:extLst>
          </p:cNvPr>
          <p:cNvSpPr txBox="1">
            <a:spLocks/>
          </p:cNvSpPr>
          <p:nvPr/>
        </p:nvSpPr>
        <p:spPr>
          <a:xfrm>
            <a:off x="1600203" y="2332207"/>
            <a:ext cx="1219197" cy="2026802"/>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6100" u="none" strike="noStrike" kern="1200" cap="none" spc="0" normalizeH="0" baseline="0" noProof="0" dirty="0">
                <a:ln>
                  <a:noFill/>
                </a:ln>
                <a:solidFill>
                  <a:schemeClr val="bg1"/>
                </a:solidFill>
                <a:effectLst/>
                <a:uLnTx/>
                <a:uFillTx/>
                <a:latin typeface="Figtree Black" pitchFamily="2" charset="0"/>
              </a:rPr>
              <a:t>1</a:t>
            </a:r>
          </a:p>
        </p:txBody>
      </p:sp>
      <p:sp>
        <p:nvSpPr>
          <p:cNvPr id="7" name="Title 1">
            <a:extLst>
              <a:ext uri="{FF2B5EF4-FFF2-40B4-BE49-F238E27FC236}">
                <a16:creationId xmlns:a16="http://schemas.microsoft.com/office/drawing/2014/main" id="{EEBD4F93-12AD-9AEB-355B-5CD616C5A581}"/>
              </a:ext>
            </a:extLst>
          </p:cNvPr>
          <p:cNvSpPr txBox="1">
            <a:spLocks/>
          </p:cNvSpPr>
          <p:nvPr/>
        </p:nvSpPr>
        <p:spPr>
          <a:xfrm>
            <a:off x="2819400" y="2528888"/>
            <a:ext cx="4556841" cy="816720"/>
          </a:xfrm>
          <a:prstGeom prst="rect">
            <a:avLst/>
          </a:prstGeom>
          <a:effectLst>
            <a:outerShdw blurRad="63500" sx="102000" sy="102000" algn="ctr" rotWithShape="0">
              <a:prstClr val="black">
                <a:alpha val="40000"/>
              </a:prstClr>
            </a:outerShdw>
          </a:effectLst>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u="none" strike="noStrike" kern="1200" cap="none" spc="0" normalizeH="0" baseline="0" noProof="0" dirty="0">
                <a:ln>
                  <a:noFill/>
                </a:ln>
                <a:solidFill>
                  <a:srgbClr val="FAD02C"/>
                </a:solidFill>
                <a:effectLst>
                  <a:outerShdw blurRad="405962" dist="50800" dir="5400000" algn="ctr" rotWithShape="0">
                    <a:srgbClr val="0B0E09"/>
                  </a:outerShdw>
                </a:effectLst>
                <a:uLnTx/>
                <a:uFillTx/>
                <a:latin typeface="Figtree Black" pitchFamily="2" charset="0"/>
              </a:rPr>
              <a:t>Where are we? </a:t>
            </a:r>
          </a:p>
        </p:txBody>
      </p:sp>
      <p:sp>
        <p:nvSpPr>
          <p:cNvPr id="9" name="TextBox 8">
            <a:extLst>
              <a:ext uri="{FF2B5EF4-FFF2-40B4-BE49-F238E27FC236}">
                <a16:creationId xmlns:a16="http://schemas.microsoft.com/office/drawing/2014/main" id="{DFBE5CB3-F287-D1EB-5739-6DBE990D98C8}"/>
              </a:ext>
            </a:extLst>
          </p:cNvPr>
          <p:cNvSpPr txBox="1"/>
          <p:nvPr/>
        </p:nvSpPr>
        <p:spPr>
          <a:xfrm>
            <a:off x="2851214" y="3164388"/>
            <a:ext cx="7530352" cy="424732"/>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u="none" strike="noStrike" kern="1200" cap="none" spc="0" normalizeH="0" baseline="0" noProof="0" dirty="0">
                <a:ln>
                  <a:noFill/>
                </a:ln>
                <a:solidFill>
                  <a:schemeClr val="bg2"/>
                </a:solidFill>
                <a:effectLst/>
                <a:uLnTx/>
                <a:uFillTx/>
                <a:latin typeface="Figtree Black" pitchFamily="2" charset="0"/>
              </a:rPr>
              <a:t>Vs</a:t>
            </a:r>
          </a:p>
        </p:txBody>
      </p:sp>
      <p:sp>
        <p:nvSpPr>
          <p:cNvPr id="10" name="Title 1">
            <a:extLst>
              <a:ext uri="{FF2B5EF4-FFF2-40B4-BE49-F238E27FC236}">
                <a16:creationId xmlns:a16="http://schemas.microsoft.com/office/drawing/2014/main" id="{93AC086F-28C1-B415-11CA-87E583229E3A}"/>
              </a:ext>
            </a:extLst>
          </p:cNvPr>
          <p:cNvSpPr txBox="1">
            <a:spLocks/>
          </p:cNvSpPr>
          <p:nvPr/>
        </p:nvSpPr>
        <p:spPr>
          <a:xfrm>
            <a:off x="2819400" y="3572748"/>
            <a:ext cx="7442288" cy="816720"/>
          </a:xfrm>
          <a:prstGeom prst="rect">
            <a:avLst/>
          </a:prstGeom>
          <a:effectLst>
            <a:outerShdw blurRad="63500" sx="102000" sy="102000" algn="ctr" rotWithShape="0">
              <a:prstClr val="black">
                <a:alpha val="40000"/>
              </a:prstClr>
            </a:outerShdw>
          </a:effectLst>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400" u="none" strike="noStrike" kern="1200" cap="none" spc="0" normalizeH="0" baseline="0" noProof="0" dirty="0">
                <a:ln>
                  <a:noFill/>
                </a:ln>
                <a:solidFill>
                  <a:srgbClr val="FFFFFF"/>
                </a:solidFill>
                <a:effectLst>
                  <a:outerShdw blurRad="405962" dist="50800" dir="5400000" algn="ctr" rotWithShape="0">
                    <a:srgbClr val="0B0E09"/>
                  </a:outerShdw>
                </a:effectLst>
                <a:uLnTx/>
                <a:uFillTx/>
                <a:latin typeface="Figtree Black" pitchFamily="2" charset="0"/>
              </a:rPr>
              <a:t>WHERE WE NEED TO BE?</a:t>
            </a:r>
          </a:p>
        </p:txBody>
      </p:sp>
    </p:spTree>
    <p:extLst>
      <p:ext uri="{BB962C8B-B14F-4D97-AF65-F5344CB8AC3E}">
        <p14:creationId xmlns:p14="http://schemas.microsoft.com/office/powerpoint/2010/main" val="399617018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18CB57-9FFD-4483-ED45-131C391C5E39}"/>
              </a:ext>
            </a:extLst>
          </p:cNvPr>
          <p:cNvSpPr txBox="1">
            <a:spLocks/>
          </p:cNvSpPr>
          <p:nvPr/>
        </p:nvSpPr>
        <p:spPr>
          <a:xfrm>
            <a:off x="-86573" y="2896569"/>
            <a:ext cx="4804219" cy="532431"/>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Figtree" pitchFamily="2" charset="0"/>
              </a:rPr>
              <a:t>Business Questions</a:t>
            </a:r>
          </a:p>
        </p:txBody>
      </p:sp>
      <p:sp>
        <p:nvSpPr>
          <p:cNvPr id="7" name="Title 1">
            <a:extLst>
              <a:ext uri="{FF2B5EF4-FFF2-40B4-BE49-F238E27FC236}">
                <a16:creationId xmlns:a16="http://schemas.microsoft.com/office/drawing/2014/main" id="{3CD4AAEB-430D-881D-FC07-355D2CE84D88}"/>
              </a:ext>
            </a:extLst>
          </p:cNvPr>
          <p:cNvSpPr txBox="1">
            <a:spLocks/>
          </p:cNvSpPr>
          <p:nvPr/>
        </p:nvSpPr>
        <p:spPr>
          <a:xfrm>
            <a:off x="4936863" y="2812846"/>
            <a:ext cx="6399494" cy="3341687"/>
          </a:xfrm>
          <a:prstGeom prst="rect">
            <a:avLst/>
          </a:prstGeom>
          <a:ln w="15875">
            <a:noFill/>
          </a:ln>
        </p:spPr>
        <p:txBody>
          <a:bodyPr lIns="72000" tIns="72000" rIns="72000" bIns="72000" anchor="t"/>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How do I create insights powered innovation ideas at scale?</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How do I crunch my innovation cycle times from 12-18 months to 2-3 months?</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solidFill>
                <a:effectLst/>
                <a:uLnTx/>
                <a:uFillTx/>
                <a:latin typeface="Figtree" pitchFamily="2" charset="0"/>
              </a:rPr>
              <a:t>How do I improve my innovation hit rates from ~10% to &gt;25%?</a:t>
            </a:r>
          </a:p>
          <a:p>
            <a:pPr marL="342900" marR="0" lvl="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sz="1800" dirty="0">
                <a:solidFill>
                  <a:schemeClr val="accent1"/>
                </a:solidFill>
                <a:latin typeface="Figtree" pitchFamily="2" charset="0"/>
              </a:rPr>
              <a:t>How do I do all of the above Faster, Better and Cheaper</a:t>
            </a:r>
            <a:endParaRPr kumimoji="0" lang="en-US" sz="1800" b="1" i="0" u="none" strike="noStrike" kern="1200" cap="none" spc="0" normalizeH="0" baseline="0" noProof="0" dirty="0">
              <a:ln>
                <a:noFill/>
              </a:ln>
              <a:solidFill>
                <a:schemeClr val="accent1"/>
              </a:solidFill>
              <a:effectLst/>
              <a:uLnTx/>
              <a:uFillTx/>
              <a:latin typeface="Figtree" pitchFamily="2" charset="0"/>
            </a:endParaRPr>
          </a:p>
        </p:txBody>
      </p:sp>
      <p:sp>
        <p:nvSpPr>
          <p:cNvPr id="18" name="Rounded Rectangle 17">
            <a:extLst>
              <a:ext uri="{FF2B5EF4-FFF2-40B4-BE49-F238E27FC236}">
                <a16:creationId xmlns:a16="http://schemas.microsoft.com/office/drawing/2014/main" id="{416C09DC-60C8-AF80-632A-1EDA32C20200}"/>
              </a:ext>
            </a:extLst>
          </p:cNvPr>
          <p:cNvSpPr/>
          <p:nvPr/>
        </p:nvSpPr>
        <p:spPr>
          <a:xfrm>
            <a:off x="784859" y="1516403"/>
            <a:ext cx="3932787" cy="1034626"/>
          </a:xfrm>
          <a:prstGeom prst="roundRect">
            <a:avLst>
              <a:gd name="adj" fmla="val 404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19AC684-D885-6C7B-2CBA-4DD9EEE06C35}"/>
              </a:ext>
            </a:extLst>
          </p:cNvPr>
          <p:cNvSpPr txBox="1">
            <a:spLocks/>
          </p:cNvSpPr>
          <p:nvPr/>
        </p:nvSpPr>
        <p:spPr>
          <a:xfrm>
            <a:off x="4936863" y="1600124"/>
            <a:ext cx="6234057" cy="950904"/>
          </a:xfrm>
          <a:prstGeom prst="rect">
            <a:avLst/>
          </a:prstGeom>
        </p:spPr>
        <p:txBody>
          <a:bodyPr anchor="b"/>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spcBef>
                <a:spcPct val="0"/>
              </a:spcBef>
              <a:spcAft>
                <a:spcPts val="0"/>
              </a:spcAft>
              <a:buClrTx/>
              <a:buSzTx/>
              <a:buFontTx/>
              <a:buNone/>
              <a:tabLst/>
              <a:defRPr/>
            </a:pPr>
            <a:r>
              <a:rPr lang="en-US" sz="2200" b="0" dirty="0">
                <a:solidFill>
                  <a:srgbClr val="FFFFFF"/>
                </a:solidFill>
                <a:latin typeface="Figtree Medium" pitchFamily="2" charset="0"/>
              </a:rPr>
              <a:t>Create a continuous stream of qualified and quantified innovation ideas powered by GenAI</a:t>
            </a:r>
          </a:p>
        </p:txBody>
      </p:sp>
      <p:cxnSp>
        <p:nvCxnSpPr>
          <p:cNvPr id="23" name="Straight Connector 22">
            <a:extLst>
              <a:ext uri="{FF2B5EF4-FFF2-40B4-BE49-F238E27FC236}">
                <a16:creationId xmlns:a16="http://schemas.microsoft.com/office/drawing/2014/main" id="{833836B8-1632-24A8-BF9D-824896A32D56}"/>
              </a:ext>
            </a:extLst>
          </p:cNvPr>
          <p:cNvCxnSpPr/>
          <p:nvPr/>
        </p:nvCxnSpPr>
        <p:spPr>
          <a:xfrm>
            <a:off x="784858" y="2780596"/>
            <a:ext cx="10812782"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FAA401C-8EFE-862A-0281-68D742F2A97A}"/>
              </a:ext>
            </a:extLst>
          </p:cNvPr>
          <p:cNvPicPr>
            <a:picLocks noChangeAspect="1"/>
          </p:cNvPicPr>
          <p:nvPr/>
        </p:nvPicPr>
        <p:blipFill>
          <a:blip r:embed="rId2"/>
          <a:stretch>
            <a:fillRect/>
          </a:stretch>
        </p:blipFill>
        <p:spPr>
          <a:xfrm>
            <a:off x="1888490" y="1659772"/>
            <a:ext cx="1676049" cy="799816"/>
          </a:xfrm>
          <a:prstGeom prst="rect">
            <a:avLst/>
          </a:prstGeom>
        </p:spPr>
      </p:pic>
    </p:spTree>
    <p:extLst>
      <p:ext uri="{BB962C8B-B14F-4D97-AF65-F5344CB8AC3E}">
        <p14:creationId xmlns:p14="http://schemas.microsoft.com/office/powerpoint/2010/main" val="220182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DE438D9-AD96-85E6-2205-D8B1D1B19060}"/>
              </a:ext>
            </a:extLst>
          </p:cNvPr>
          <p:cNvPicPr>
            <a:picLocks noChangeAspect="1"/>
          </p:cNvPicPr>
          <p:nvPr/>
        </p:nvPicPr>
        <p:blipFill>
          <a:blip r:embed="rId2"/>
          <a:srcRect t="4329"/>
          <a:stretch/>
        </p:blipFill>
        <p:spPr>
          <a:xfrm>
            <a:off x="-735" y="296862"/>
            <a:ext cx="12193472" cy="6561137"/>
          </a:xfrm>
          <a:prstGeom prst="rect">
            <a:avLst/>
          </a:prstGeom>
        </p:spPr>
      </p:pic>
      <p:sp>
        <p:nvSpPr>
          <p:cNvPr id="3" name="Title 1">
            <a:extLst>
              <a:ext uri="{FF2B5EF4-FFF2-40B4-BE49-F238E27FC236}">
                <a16:creationId xmlns:a16="http://schemas.microsoft.com/office/drawing/2014/main" id="{078A37CB-95A5-B505-9478-599E6357D716}"/>
              </a:ext>
            </a:extLst>
          </p:cNvPr>
          <p:cNvSpPr txBox="1">
            <a:spLocks/>
          </p:cNvSpPr>
          <p:nvPr/>
        </p:nvSpPr>
        <p:spPr>
          <a:xfrm>
            <a:off x="896679" y="1665288"/>
            <a:ext cx="10398642" cy="572752"/>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Figtree" pitchFamily="2" charset="0"/>
              </a:rPr>
              <a:t>The journey is all about moving from </a:t>
            </a:r>
          </a:p>
        </p:txBody>
      </p:sp>
      <p:sp>
        <p:nvSpPr>
          <p:cNvPr id="4" name="Title 1">
            <a:extLst>
              <a:ext uri="{FF2B5EF4-FFF2-40B4-BE49-F238E27FC236}">
                <a16:creationId xmlns:a16="http://schemas.microsoft.com/office/drawing/2014/main" id="{C76EF976-9F20-3916-EB56-D500FD417B05}"/>
              </a:ext>
            </a:extLst>
          </p:cNvPr>
          <p:cNvSpPr txBox="1">
            <a:spLocks/>
          </p:cNvSpPr>
          <p:nvPr/>
        </p:nvSpPr>
        <p:spPr>
          <a:xfrm>
            <a:off x="1373469" y="5574298"/>
            <a:ext cx="3132587" cy="572752"/>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Figtree" pitchFamily="2" charset="0"/>
              </a:rPr>
              <a:t>Faster Horses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Figtree" pitchFamily="2" charset="0"/>
            </a:endParaRPr>
          </a:p>
        </p:txBody>
      </p:sp>
      <p:sp>
        <p:nvSpPr>
          <p:cNvPr id="5" name="Title 1">
            <a:extLst>
              <a:ext uri="{FF2B5EF4-FFF2-40B4-BE49-F238E27FC236}">
                <a16:creationId xmlns:a16="http://schemas.microsoft.com/office/drawing/2014/main" id="{C3CC4AAF-0299-B10F-4160-7FC56986C4A4}"/>
              </a:ext>
            </a:extLst>
          </p:cNvPr>
          <p:cNvSpPr txBox="1">
            <a:spLocks/>
          </p:cNvSpPr>
          <p:nvPr/>
        </p:nvSpPr>
        <p:spPr>
          <a:xfrm>
            <a:off x="7870729" y="5574298"/>
            <a:ext cx="3132587" cy="572752"/>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Figtree" pitchFamily="2" charset="0"/>
              </a:rPr>
              <a:t>Next Gen Transporters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Figtree" pitchFamily="2" charset="0"/>
            </a:endParaRPr>
          </a:p>
        </p:txBody>
      </p:sp>
      <p:sp>
        <p:nvSpPr>
          <p:cNvPr id="8" name="Right Arrow 7">
            <a:extLst>
              <a:ext uri="{FF2B5EF4-FFF2-40B4-BE49-F238E27FC236}">
                <a16:creationId xmlns:a16="http://schemas.microsoft.com/office/drawing/2014/main" id="{1DA953BB-88A1-F193-0334-C1E62962C428}"/>
              </a:ext>
            </a:extLst>
          </p:cNvPr>
          <p:cNvSpPr/>
          <p:nvPr/>
        </p:nvSpPr>
        <p:spPr>
          <a:xfrm>
            <a:off x="2819401" y="5408613"/>
            <a:ext cx="4897437" cy="777086"/>
          </a:xfrm>
          <a:prstGeom prst="rightArrow">
            <a:avLst/>
          </a:prstGeom>
          <a:gradFill>
            <a:gsLst>
              <a:gs pos="71000">
                <a:schemeClr val="bg1">
                  <a:alpha val="84379"/>
                </a:schemeClr>
              </a:gs>
              <a:gs pos="24000">
                <a:schemeClr val="accent4">
                  <a:lumMod val="60000"/>
                  <a:alpha val="0"/>
                </a:schemeClr>
              </a:gs>
            </a:gsLst>
            <a:lin ang="18600000" scaled="0"/>
          </a:gradFill>
          <a:ln w="635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algn="ctr" defTabSz="844550">
              <a:lnSpc>
                <a:spcPct val="90000"/>
              </a:lnSpc>
              <a:spcBef>
                <a:spcPct val="0"/>
              </a:spcBef>
              <a:spcAft>
                <a:spcPct val="35000"/>
              </a:spcAft>
            </a:pPr>
            <a:endParaRPr lang="en-US" sz="1900">
              <a:latin typeface="Figtree" pitchFamily="2" charset="0"/>
            </a:endParaRPr>
          </a:p>
        </p:txBody>
      </p:sp>
      <p:sp>
        <p:nvSpPr>
          <p:cNvPr id="15" name="TextBox 14">
            <a:extLst>
              <a:ext uri="{FF2B5EF4-FFF2-40B4-BE49-F238E27FC236}">
                <a16:creationId xmlns:a16="http://schemas.microsoft.com/office/drawing/2014/main" id="{E950EA64-9D34-B850-54C7-41A764EA4097}"/>
              </a:ext>
            </a:extLst>
          </p:cNvPr>
          <p:cNvSpPr txBox="1"/>
          <p:nvPr/>
        </p:nvSpPr>
        <p:spPr>
          <a:xfrm rot="16200000">
            <a:off x="-1282777" y="4658635"/>
            <a:ext cx="3528005" cy="276999"/>
          </a:xfrm>
          <a:prstGeom prst="rect">
            <a:avLst/>
          </a:prstGeom>
          <a:noFill/>
        </p:spPr>
        <p:txBody>
          <a:bodyPr wrap="square" rtlCol="0" anchor="b">
            <a:spAutoFit/>
          </a:bodyPr>
          <a:lstStyle/>
          <a:p>
            <a:r>
              <a:rPr lang="en-US" sz="600" dirty="0">
                <a:solidFill>
                  <a:schemeClr val="bg1"/>
                </a:solidFill>
                <a:latin typeface="Georgia" panose="02040502050405020303" pitchFamily="18" charset="0"/>
              </a:rPr>
              <a:t>Firefly prompt: a shiny ball (later deleted) under a bunch of microscopes, telescopes, cameras and lenses, on a dark blue background</a:t>
            </a:r>
          </a:p>
        </p:txBody>
      </p:sp>
      <p:sp>
        <p:nvSpPr>
          <p:cNvPr id="17" name="TextBox 16">
            <a:extLst>
              <a:ext uri="{FF2B5EF4-FFF2-40B4-BE49-F238E27FC236}">
                <a16:creationId xmlns:a16="http://schemas.microsoft.com/office/drawing/2014/main" id="{1687F12D-EE6E-041C-C1BA-9B9F4C8C74F4}"/>
              </a:ext>
            </a:extLst>
          </p:cNvPr>
          <p:cNvSpPr txBox="1"/>
          <p:nvPr/>
        </p:nvSpPr>
        <p:spPr>
          <a:xfrm rot="16200000">
            <a:off x="10093036" y="4658634"/>
            <a:ext cx="3528005" cy="276999"/>
          </a:xfrm>
          <a:prstGeom prst="rect">
            <a:avLst/>
          </a:prstGeom>
          <a:noFill/>
        </p:spPr>
        <p:txBody>
          <a:bodyPr wrap="square" rtlCol="0" anchor="b">
            <a:spAutoFit/>
          </a:bodyPr>
          <a:lstStyle/>
          <a:p>
            <a:r>
              <a:rPr lang="en-US" sz="600" dirty="0">
                <a:solidFill>
                  <a:schemeClr val="bg1"/>
                </a:solidFill>
                <a:latin typeface="Georgia" panose="02040502050405020303" pitchFamily="18" charset="0"/>
              </a:rPr>
              <a:t>Firefly prompt: a futuristic one person flying vehicle, white carbon </a:t>
            </a:r>
            <a:r>
              <a:rPr lang="en-US" sz="600" dirty="0" err="1">
                <a:solidFill>
                  <a:schemeClr val="bg1"/>
                </a:solidFill>
                <a:latin typeface="Georgia" panose="02040502050405020303" pitchFamily="18" charset="0"/>
              </a:rPr>
              <a:t>fibre</a:t>
            </a:r>
            <a:r>
              <a:rPr lang="en-US" sz="600" dirty="0">
                <a:solidFill>
                  <a:schemeClr val="bg1"/>
                </a:solidFill>
                <a:latin typeface="Georgia" panose="02040502050405020303" pitchFamily="18" charset="0"/>
              </a:rPr>
              <a:t> made, sleek with green energy</a:t>
            </a:r>
          </a:p>
        </p:txBody>
      </p:sp>
    </p:spTree>
    <p:extLst>
      <p:ext uri="{BB962C8B-B14F-4D97-AF65-F5344CB8AC3E}">
        <p14:creationId xmlns:p14="http://schemas.microsoft.com/office/powerpoint/2010/main" val="884726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635F-4BE3-F226-C112-895790890B92}"/>
            </a:ext>
          </a:extLst>
        </p:cNvPr>
        <p:cNvGrpSpPr/>
        <p:nvPr/>
      </p:nvGrpSpPr>
      <p:grpSpPr>
        <a:xfrm>
          <a:off x="0" y="0"/>
          <a:ext cx="0" cy="0"/>
          <a:chOff x="0" y="0"/>
          <a:chExt cx="0" cy="0"/>
        </a:xfrm>
      </p:grpSpPr>
      <p:pic>
        <p:nvPicPr>
          <p:cNvPr id="5" name="Picture 4" descr="A robot sitting at a desk with a person in front of him&#10;&#10;AI-generated content may be incorrect.">
            <a:extLst>
              <a:ext uri="{FF2B5EF4-FFF2-40B4-BE49-F238E27FC236}">
                <a16:creationId xmlns:a16="http://schemas.microsoft.com/office/drawing/2014/main" id="{B48F007E-D15F-6247-2C66-26422C578258}"/>
              </a:ext>
            </a:extLst>
          </p:cNvPr>
          <p:cNvPicPr>
            <a:picLocks noChangeAspect="1"/>
          </p:cNvPicPr>
          <p:nvPr/>
        </p:nvPicPr>
        <p:blipFill>
          <a:blip r:embed="rId2"/>
          <a:srcRect b="5921"/>
          <a:stretch/>
        </p:blipFill>
        <p:spPr>
          <a:xfrm>
            <a:off x="0" y="307390"/>
            <a:ext cx="12184971" cy="6550610"/>
          </a:xfrm>
          <a:prstGeom prst="rect">
            <a:avLst/>
          </a:prstGeom>
        </p:spPr>
      </p:pic>
      <p:pic>
        <p:nvPicPr>
          <p:cNvPr id="2" name="Picture 1">
            <a:extLst>
              <a:ext uri="{FF2B5EF4-FFF2-40B4-BE49-F238E27FC236}">
                <a16:creationId xmlns:a16="http://schemas.microsoft.com/office/drawing/2014/main" id="{A0E88F74-04A3-44EE-7A0A-8C0C8A9EC9AB}"/>
              </a:ext>
            </a:extLst>
          </p:cNvPr>
          <p:cNvPicPr>
            <a:picLocks noChangeAspect="1"/>
          </p:cNvPicPr>
          <p:nvPr/>
        </p:nvPicPr>
        <p:blipFill>
          <a:blip r:embed="rId3"/>
          <a:srcRect/>
          <a:stretch/>
        </p:blipFill>
        <p:spPr>
          <a:xfrm>
            <a:off x="10494335" y="6343657"/>
            <a:ext cx="972683" cy="206953"/>
          </a:xfrm>
          <a:prstGeom prst="rect">
            <a:avLst/>
          </a:prstGeom>
        </p:spPr>
      </p:pic>
      <p:sp>
        <p:nvSpPr>
          <p:cNvPr id="6" name="TextBox 5">
            <a:extLst>
              <a:ext uri="{FF2B5EF4-FFF2-40B4-BE49-F238E27FC236}">
                <a16:creationId xmlns:a16="http://schemas.microsoft.com/office/drawing/2014/main" id="{75235E3C-BD77-C7D9-03C0-4E6456F9463F}"/>
              </a:ext>
            </a:extLst>
          </p:cNvPr>
          <p:cNvSpPr txBox="1"/>
          <p:nvPr/>
        </p:nvSpPr>
        <p:spPr>
          <a:xfrm>
            <a:off x="515938" y="1179346"/>
            <a:ext cx="7092950" cy="1313029"/>
          </a:xfrm>
          <a:prstGeom prst="rect">
            <a:avLst/>
          </a:prstGeom>
          <a:solidFill>
            <a:srgbClr val="0B0E09">
              <a:alpha val="70000"/>
            </a:srgbClr>
          </a:solidFill>
        </p:spPr>
        <p:txBody>
          <a:bodyPr vert="horz" lIns="180000" tIns="45720" rIns="91440" bIns="45720" rtlCol="0" anchor="ctr">
            <a:noAutofit/>
          </a:bodyPr>
          <a:lstStyle>
            <a:defPPr>
              <a:defRPr lang="en-US"/>
            </a:defPPr>
            <a:lvl1pPr>
              <a:lnSpc>
                <a:spcPct val="90000"/>
              </a:lnSpc>
              <a:spcBef>
                <a:spcPct val="0"/>
              </a:spcBef>
              <a:buNone/>
              <a:defRPr sz="2400">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600" b="1" u="none" strike="noStrike" kern="1200" cap="none" spc="0" normalizeH="0" baseline="0" noProof="0" dirty="0">
                <a:ln>
                  <a:noFill/>
                </a:ln>
                <a:solidFill>
                  <a:srgbClr val="E9EAEC"/>
                </a:solidFill>
                <a:effectLst/>
                <a:uLnTx/>
                <a:uFillTx/>
                <a:latin typeface="Figtree Black" pitchFamily="2" charset="0"/>
              </a:rPr>
              <a:t>Will AI replace Humans in the Insights function?</a:t>
            </a:r>
          </a:p>
        </p:txBody>
      </p:sp>
    </p:spTree>
    <p:extLst>
      <p:ext uri="{BB962C8B-B14F-4D97-AF65-F5344CB8AC3E}">
        <p14:creationId xmlns:p14="http://schemas.microsoft.com/office/powerpoint/2010/main" val="4101586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635F-4BE3-F226-C112-895790890B92}"/>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D08C9F29-B835-7318-BF2C-C24C79AF935D}"/>
              </a:ext>
            </a:extLst>
          </p:cNvPr>
          <p:cNvGrpSpPr/>
          <p:nvPr/>
        </p:nvGrpSpPr>
        <p:grpSpPr>
          <a:xfrm>
            <a:off x="8384382" y="1250219"/>
            <a:ext cx="2198674" cy="4351008"/>
            <a:chOff x="9163051" y="1250219"/>
            <a:chExt cx="2198674" cy="4351008"/>
          </a:xfrm>
        </p:grpSpPr>
        <p:sp>
          <p:nvSpPr>
            <p:cNvPr id="52" name="Freeform 51">
              <a:extLst>
                <a:ext uri="{FF2B5EF4-FFF2-40B4-BE49-F238E27FC236}">
                  <a16:creationId xmlns:a16="http://schemas.microsoft.com/office/drawing/2014/main" id="{ED55949B-7EDB-AAA9-B72E-4B6D3C37A873}"/>
                </a:ext>
              </a:extLst>
            </p:cNvPr>
            <p:cNvSpPr/>
            <p:nvPr/>
          </p:nvSpPr>
          <p:spPr>
            <a:xfrm>
              <a:off x="9163051" y="1250219"/>
              <a:ext cx="2198674" cy="4351008"/>
            </a:xfrm>
            <a:custGeom>
              <a:avLst/>
              <a:gdLst>
                <a:gd name="connsiteX0" fmla="*/ 0 w 2198674"/>
                <a:gd name="connsiteY0" fmla="*/ 3772185 h 4351008"/>
                <a:gd name="connsiteX1" fmla="*/ 578967 w 2198674"/>
                <a:gd name="connsiteY1" fmla="*/ 4351009 h 4351008"/>
                <a:gd name="connsiteX2" fmla="*/ 1157935 w 2198674"/>
                <a:gd name="connsiteY2" fmla="*/ 3772185 h 4351008"/>
                <a:gd name="connsiteX3" fmla="*/ 1154583 w 2198674"/>
                <a:gd name="connsiteY3" fmla="*/ 3710326 h 4351008"/>
                <a:gd name="connsiteX4" fmla="*/ 1157935 w 2198674"/>
                <a:gd name="connsiteY4" fmla="*/ 3710326 h 4351008"/>
                <a:gd name="connsiteX5" fmla="*/ 1736903 w 2198674"/>
                <a:gd name="connsiteY5" fmla="*/ 3131501 h 4351008"/>
                <a:gd name="connsiteX6" fmla="*/ 1596390 w 2198674"/>
                <a:gd name="connsiteY6" fmla="*/ 2753643 h 4351008"/>
                <a:gd name="connsiteX7" fmla="*/ 1619707 w 2198674"/>
                <a:gd name="connsiteY7" fmla="*/ 2754252 h 4351008"/>
                <a:gd name="connsiteX8" fmla="*/ 2198675 w 2198674"/>
                <a:gd name="connsiteY8" fmla="*/ 2175428 h 4351008"/>
                <a:gd name="connsiteX9" fmla="*/ 1619707 w 2198674"/>
                <a:gd name="connsiteY9" fmla="*/ 1596604 h 4351008"/>
                <a:gd name="connsiteX10" fmla="*/ 1609801 w 2198674"/>
                <a:gd name="connsiteY10" fmla="*/ 1596909 h 4351008"/>
                <a:gd name="connsiteX11" fmla="*/ 1736903 w 2198674"/>
                <a:gd name="connsiteY11" fmla="*/ 1235201 h 4351008"/>
                <a:gd name="connsiteX12" fmla="*/ 1157935 w 2198674"/>
                <a:gd name="connsiteY12" fmla="*/ 656377 h 4351008"/>
                <a:gd name="connsiteX13" fmla="*/ 1152601 w 2198674"/>
                <a:gd name="connsiteY13" fmla="*/ 656377 h 4351008"/>
                <a:gd name="connsiteX14" fmla="*/ 1157935 w 2198674"/>
                <a:gd name="connsiteY14" fmla="*/ 578824 h 4351008"/>
                <a:gd name="connsiteX15" fmla="*/ 578967 w 2198674"/>
                <a:gd name="connsiteY15" fmla="*/ 0 h 4351008"/>
                <a:gd name="connsiteX16" fmla="*/ 0 w 2198674"/>
                <a:gd name="connsiteY16" fmla="*/ 578824 h 4351008"/>
                <a:gd name="connsiteX17" fmla="*/ 0 w 2198674"/>
                <a:gd name="connsiteY17" fmla="*/ 3772185 h 43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674" h="4351008">
                  <a:moveTo>
                    <a:pt x="0" y="3772185"/>
                  </a:moveTo>
                  <a:cubicBezTo>
                    <a:pt x="0" y="4091841"/>
                    <a:pt x="259232" y="4351009"/>
                    <a:pt x="578967" y="4351009"/>
                  </a:cubicBezTo>
                  <a:cubicBezTo>
                    <a:pt x="898703" y="4351009"/>
                    <a:pt x="1157935" y="4091841"/>
                    <a:pt x="1157935" y="3772185"/>
                  </a:cubicBezTo>
                  <a:cubicBezTo>
                    <a:pt x="1157935" y="3751311"/>
                    <a:pt x="1156716" y="3730742"/>
                    <a:pt x="1154583" y="3710326"/>
                  </a:cubicBezTo>
                  <a:cubicBezTo>
                    <a:pt x="1155649" y="3710326"/>
                    <a:pt x="1156716" y="3710326"/>
                    <a:pt x="1157935" y="3710326"/>
                  </a:cubicBezTo>
                  <a:cubicBezTo>
                    <a:pt x="1477670" y="3710326"/>
                    <a:pt x="1736903" y="3451157"/>
                    <a:pt x="1736903" y="3131501"/>
                  </a:cubicBezTo>
                  <a:cubicBezTo>
                    <a:pt x="1736903" y="2987062"/>
                    <a:pt x="1683868" y="2855116"/>
                    <a:pt x="1596390" y="2753643"/>
                  </a:cubicBezTo>
                  <a:cubicBezTo>
                    <a:pt x="1604163" y="2753948"/>
                    <a:pt x="1611935" y="2754252"/>
                    <a:pt x="1619707" y="2754252"/>
                  </a:cubicBezTo>
                  <a:cubicBezTo>
                    <a:pt x="1939443" y="2754252"/>
                    <a:pt x="2198675" y="2495084"/>
                    <a:pt x="2198675" y="2175428"/>
                  </a:cubicBezTo>
                  <a:cubicBezTo>
                    <a:pt x="2198675" y="1855772"/>
                    <a:pt x="1939443" y="1596604"/>
                    <a:pt x="1619707" y="1596604"/>
                  </a:cubicBezTo>
                  <a:cubicBezTo>
                    <a:pt x="1616354" y="1596604"/>
                    <a:pt x="1613154" y="1596756"/>
                    <a:pt x="1609801" y="1596909"/>
                  </a:cubicBezTo>
                  <a:cubicBezTo>
                    <a:pt x="1689354" y="1497873"/>
                    <a:pt x="1736903" y="1372022"/>
                    <a:pt x="1736903" y="1235201"/>
                  </a:cubicBezTo>
                  <a:cubicBezTo>
                    <a:pt x="1736903" y="915545"/>
                    <a:pt x="1477670" y="656377"/>
                    <a:pt x="1157935" y="656377"/>
                  </a:cubicBezTo>
                  <a:cubicBezTo>
                    <a:pt x="1156106" y="656377"/>
                    <a:pt x="1154430" y="656377"/>
                    <a:pt x="1152601" y="656377"/>
                  </a:cubicBezTo>
                  <a:cubicBezTo>
                    <a:pt x="1155954" y="630932"/>
                    <a:pt x="1157935" y="605030"/>
                    <a:pt x="1157935" y="578824"/>
                  </a:cubicBezTo>
                  <a:cubicBezTo>
                    <a:pt x="1157935" y="259168"/>
                    <a:pt x="898703" y="0"/>
                    <a:pt x="578967" y="0"/>
                  </a:cubicBezTo>
                  <a:cubicBezTo>
                    <a:pt x="259232" y="0"/>
                    <a:pt x="0" y="259168"/>
                    <a:pt x="0" y="578824"/>
                  </a:cubicBezTo>
                  <a:lnTo>
                    <a:pt x="0" y="3772185"/>
                  </a:ln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53" name="Freeform 52">
              <a:extLst>
                <a:ext uri="{FF2B5EF4-FFF2-40B4-BE49-F238E27FC236}">
                  <a16:creationId xmlns:a16="http://schemas.microsoft.com/office/drawing/2014/main" id="{50150C61-4FAF-4668-BCE8-8AE6B00D8472}"/>
                </a:ext>
              </a:extLst>
            </p:cNvPr>
            <p:cNvSpPr/>
            <p:nvPr/>
          </p:nvSpPr>
          <p:spPr>
            <a:xfrm>
              <a:off x="10342627" y="2216806"/>
              <a:ext cx="262585" cy="525040"/>
            </a:xfrm>
            <a:custGeom>
              <a:avLst/>
              <a:gdLst>
                <a:gd name="connsiteX0" fmla="*/ 0 w 262585"/>
                <a:gd name="connsiteY0" fmla="*/ 0 h 525040"/>
                <a:gd name="connsiteX1" fmla="*/ 262585 w 262585"/>
                <a:gd name="connsiteY1" fmla="*/ 262520 h 525040"/>
                <a:gd name="connsiteX2" fmla="*/ 0 w 262585"/>
                <a:gd name="connsiteY2" fmla="*/ 525040 h 525040"/>
              </a:gdLst>
              <a:ahLst/>
              <a:cxnLst>
                <a:cxn ang="0">
                  <a:pos x="connsiteX0" y="connsiteY0"/>
                </a:cxn>
                <a:cxn ang="0">
                  <a:pos x="connsiteX1" y="connsiteY1"/>
                </a:cxn>
                <a:cxn ang="0">
                  <a:pos x="connsiteX2" y="connsiteY2"/>
                </a:cxn>
              </a:cxnLst>
              <a:rect l="l" t="t" r="r" b="b"/>
              <a:pathLst>
                <a:path w="262585" h="525040">
                  <a:moveTo>
                    <a:pt x="0" y="0"/>
                  </a:moveTo>
                  <a:cubicBezTo>
                    <a:pt x="145085" y="0"/>
                    <a:pt x="262585" y="117624"/>
                    <a:pt x="262585" y="262520"/>
                  </a:cubicBezTo>
                  <a:cubicBezTo>
                    <a:pt x="262585" y="407569"/>
                    <a:pt x="144933" y="525040"/>
                    <a:pt x="0" y="52504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54" name="Freeform 53">
              <a:extLst>
                <a:ext uri="{FF2B5EF4-FFF2-40B4-BE49-F238E27FC236}">
                  <a16:creationId xmlns:a16="http://schemas.microsoft.com/office/drawing/2014/main" id="{7437DB05-C71B-B67A-F85A-181165D49819}"/>
                </a:ext>
              </a:extLst>
            </p:cNvPr>
            <p:cNvSpPr/>
            <p:nvPr/>
          </p:nvSpPr>
          <p:spPr>
            <a:xfrm>
              <a:off x="10725608" y="3163127"/>
              <a:ext cx="262585" cy="525040"/>
            </a:xfrm>
            <a:custGeom>
              <a:avLst/>
              <a:gdLst>
                <a:gd name="connsiteX0" fmla="*/ 0 w 262585"/>
                <a:gd name="connsiteY0" fmla="*/ 0 h 525040"/>
                <a:gd name="connsiteX1" fmla="*/ 262585 w 262585"/>
                <a:gd name="connsiteY1" fmla="*/ 262520 h 525040"/>
                <a:gd name="connsiteX2" fmla="*/ 0 w 262585"/>
                <a:gd name="connsiteY2" fmla="*/ 525040 h 525040"/>
              </a:gdLst>
              <a:ahLst/>
              <a:cxnLst>
                <a:cxn ang="0">
                  <a:pos x="connsiteX0" y="connsiteY0"/>
                </a:cxn>
                <a:cxn ang="0">
                  <a:pos x="connsiteX1" y="connsiteY1"/>
                </a:cxn>
                <a:cxn ang="0">
                  <a:pos x="connsiteX2" y="connsiteY2"/>
                </a:cxn>
              </a:cxnLst>
              <a:rect l="l" t="t" r="r" b="b"/>
              <a:pathLst>
                <a:path w="262585" h="525040">
                  <a:moveTo>
                    <a:pt x="0" y="0"/>
                  </a:moveTo>
                  <a:cubicBezTo>
                    <a:pt x="145085" y="0"/>
                    <a:pt x="262585" y="117624"/>
                    <a:pt x="262585" y="262520"/>
                  </a:cubicBezTo>
                  <a:cubicBezTo>
                    <a:pt x="262585" y="407569"/>
                    <a:pt x="144933" y="525040"/>
                    <a:pt x="0" y="52504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55" name="Freeform 54">
              <a:extLst>
                <a:ext uri="{FF2B5EF4-FFF2-40B4-BE49-F238E27FC236}">
                  <a16:creationId xmlns:a16="http://schemas.microsoft.com/office/drawing/2014/main" id="{1FC6AD56-D3E7-D231-4DD2-AF4CD6E2B733}"/>
                </a:ext>
              </a:extLst>
            </p:cNvPr>
            <p:cNvSpPr/>
            <p:nvPr/>
          </p:nvSpPr>
          <p:spPr>
            <a:xfrm>
              <a:off x="9636710" y="3619757"/>
              <a:ext cx="525170" cy="262520"/>
            </a:xfrm>
            <a:custGeom>
              <a:avLst/>
              <a:gdLst>
                <a:gd name="connsiteX0" fmla="*/ 0 w 525170"/>
                <a:gd name="connsiteY0" fmla="*/ 262520 h 262520"/>
                <a:gd name="connsiteX1" fmla="*/ 262585 w 525170"/>
                <a:gd name="connsiteY1" fmla="*/ 0 h 262520"/>
                <a:gd name="connsiteX2" fmla="*/ 525170 w 525170"/>
                <a:gd name="connsiteY2" fmla="*/ 262520 h 262520"/>
              </a:gdLst>
              <a:ahLst/>
              <a:cxnLst>
                <a:cxn ang="0">
                  <a:pos x="connsiteX0" y="connsiteY0"/>
                </a:cxn>
                <a:cxn ang="0">
                  <a:pos x="connsiteX1" y="connsiteY1"/>
                </a:cxn>
                <a:cxn ang="0">
                  <a:pos x="connsiteX2" y="connsiteY2"/>
                </a:cxn>
              </a:cxnLst>
              <a:rect l="l" t="t" r="r" b="b"/>
              <a:pathLst>
                <a:path w="525170" h="262520">
                  <a:moveTo>
                    <a:pt x="0" y="262520"/>
                  </a:moveTo>
                  <a:cubicBezTo>
                    <a:pt x="0" y="117471"/>
                    <a:pt x="117653" y="0"/>
                    <a:pt x="262585" y="0"/>
                  </a:cubicBezTo>
                  <a:cubicBezTo>
                    <a:pt x="407670" y="0"/>
                    <a:pt x="525170" y="117624"/>
                    <a:pt x="525170" y="26252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56" name="Freeform 55">
              <a:extLst>
                <a:ext uri="{FF2B5EF4-FFF2-40B4-BE49-F238E27FC236}">
                  <a16:creationId xmlns:a16="http://schemas.microsoft.com/office/drawing/2014/main" id="{63A029E4-BAC8-A2AD-4F28-1E29DDBC9C8D}"/>
                </a:ext>
              </a:extLst>
            </p:cNvPr>
            <p:cNvSpPr/>
            <p:nvPr/>
          </p:nvSpPr>
          <p:spPr>
            <a:xfrm>
              <a:off x="9476842" y="1529652"/>
              <a:ext cx="525170" cy="262520"/>
            </a:xfrm>
            <a:custGeom>
              <a:avLst/>
              <a:gdLst>
                <a:gd name="connsiteX0" fmla="*/ 0 w 525170"/>
                <a:gd name="connsiteY0" fmla="*/ 262520 h 262520"/>
                <a:gd name="connsiteX1" fmla="*/ 262585 w 525170"/>
                <a:gd name="connsiteY1" fmla="*/ 0 h 262520"/>
                <a:gd name="connsiteX2" fmla="*/ 525170 w 525170"/>
                <a:gd name="connsiteY2" fmla="*/ 262520 h 262520"/>
              </a:gdLst>
              <a:ahLst/>
              <a:cxnLst>
                <a:cxn ang="0">
                  <a:pos x="connsiteX0" y="connsiteY0"/>
                </a:cxn>
                <a:cxn ang="0">
                  <a:pos x="connsiteX1" y="connsiteY1"/>
                </a:cxn>
                <a:cxn ang="0">
                  <a:pos x="connsiteX2" y="connsiteY2"/>
                </a:cxn>
              </a:cxnLst>
              <a:rect l="l" t="t" r="r" b="b"/>
              <a:pathLst>
                <a:path w="525170" h="262520">
                  <a:moveTo>
                    <a:pt x="0" y="262520"/>
                  </a:moveTo>
                  <a:cubicBezTo>
                    <a:pt x="0" y="117471"/>
                    <a:pt x="117653" y="0"/>
                    <a:pt x="262585" y="0"/>
                  </a:cubicBezTo>
                  <a:cubicBezTo>
                    <a:pt x="407670" y="0"/>
                    <a:pt x="525170" y="117624"/>
                    <a:pt x="525170" y="26252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57" name="Freeform 56">
              <a:extLst>
                <a:ext uri="{FF2B5EF4-FFF2-40B4-BE49-F238E27FC236}">
                  <a16:creationId xmlns:a16="http://schemas.microsoft.com/office/drawing/2014/main" id="{72E9B7AD-89D1-E8C2-C457-157671329D6F}"/>
                </a:ext>
              </a:extLst>
            </p:cNvPr>
            <p:cNvSpPr/>
            <p:nvPr/>
          </p:nvSpPr>
          <p:spPr>
            <a:xfrm>
              <a:off x="9999879" y="4368465"/>
              <a:ext cx="525170" cy="262520"/>
            </a:xfrm>
            <a:custGeom>
              <a:avLst/>
              <a:gdLst>
                <a:gd name="connsiteX0" fmla="*/ 525171 w 525170"/>
                <a:gd name="connsiteY0" fmla="*/ 0 h 262520"/>
                <a:gd name="connsiteX1" fmla="*/ 262585 w 525170"/>
                <a:gd name="connsiteY1" fmla="*/ 262520 h 262520"/>
                <a:gd name="connsiteX2" fmla="*/ 0 w 525170"/>
                <a:gd name="connsiteY2" fmla="*/ 0 h 262520"/>
              </a:gdLst>
              <a:ahLst/>
              <a:cxnLst>
                <a:cxn ang="0">
                  <a:pos x="connsiteX0" y="connsiteY0"/>
                </a:cxn>
                <a:cxn ang="0">
                  <a:pos x="connsiteX1" y="connsiteY1"/>
                </a:cxn>
                <a:cxn ang="0">
                  <a:pos x="connsiteX2" y="connsiteY2"/>
                </a:cxn>
              </a:cxnLst>
              <a:rect l="l" t="t" r="r" b="b"/>
              <a:pathLst>
                <a:path w="525170" h="262520">
                  <a:moveTo>
                    <a:pt x="525171" y="0"/>
                  </a:moveTo>
                  <a:cubicBezTo>
                    <a:pt x="525171" y="145049"/>
                    <a:pt x="407518" y="262520"/>
                    <a:pt x="262585" y="262520"/>
                  </a:cubicBezTo>
                  <a:cubicBezTo>
                    <a:pt x="117501" y="262520"/>
                    <a:pt x="0" y="144896"/>
                    <a:pt x="0" y="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58" name="Freeform 57">
              <a:extLst>
                <a:ext uri="{FF2B5EF4-FFF2-40B4-BE49-F238E27FC236}">
                  <a16:creationId xmlns:a16="http://schemas.microsoft.com/office/drawing/2014/main" id="{7229FBF4-9E16-C606-201F-BA5C5BDC7C67}"/>
                </a:ext>
              </a:extLst>
            </p:cNvPr>
            <p:cNvSpPr/>
            <p:nvPr/>
          </p:nvSpPr>
          <p:spPr>
            <a:xfrm>
              <a:off x="9459012" y="4673952"/>
              <a:ext cx="262585" cy="525040"/>
            </a:xfrm>
            <a:custGeom>
              <a:avLst/>
              <a:gdLst>
                <a:gd name="connsiteX0" fmla="*/ 262585 w 262585"/>
                <a:gd name="connsiteY0" fmla="*/ 525040 h 525040"/>
                <a:gd name="connsiteX1" fmla="*/ 0 w 262585"/>
                <a:gd name="connsiteY1" fmla="*/ 262520 h 525040"/>
                <a:gd name="connsiteX2" fmla="*/ 262585 w 262585"/>
                <a:gd name="connsiteY2" fmla="*/ 0 h 525040"/>
              </a:gdLst>
              <a:ahLst/>
              <a:cxnLst>
                <a:cxn ang="0">
                  <a:pos x="connsiteX0" y="connsiteY0"/>
                </a:cxn>
                <a:cxn ang="0">
                  <a:pos x="connsiteX1" y="connsiteY1"/>
                </a:cxn>
                <a:cxn ang="0">
                  <a:pos x="connsiteX2" y="connsiteY2"/>
                </a:cxn>
              </a:cxnLst>
              <a:rect l="l" t="t" r="r" b="b"/>
              <a:pathLst>
                <a:path w="262585" h="525040">
                  <a:moveTo>
                    <a:pt x="262585" y="525040"/>
                  </a:moveTo>
                  <a:cubicBezTo>
                    <a:pt x="117500" y="525040"/>
                    <a:pt x="0" y="407417"/>
                    <a:pt x="0" y="262520"/>
                  </a:cubicBezTo>
                  <a:cubicBezTo>
                    <a:pt x="0" y="117471"/>
                    <a:pt x="117653" y="0"/>
                    <a:pt x="262585" y="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59" name="Freeform 58">
              <a:extLst>
                <a:ext uri="{FF2B5EF4-FFF2-40B4-BE49-F238E27FC236}">
                  <a16:creationId xmlns:a16="http://schemas.microsoft.com/office/drawing/2014/main" id="{933EA247-EFD3-1B0F-563A-ACBB4CF86919}"/>
                </a:ext>
              </a:extLst>
            </p:cNvPr>
            <p:cNvSpPr/>
            <p:nvPr/>
          </p:nvSpPr>
          <p:spPr>
            <a:xfrm>
              <a:off x="9681058" y="2505989"/>
              <a:ext cx="262585" cy="525040"/>
            </a:xfrm>
            <a:custGeom>
              <a:avLst/>
              <a:gdLst>
                <a:gd name="connsiteX0" fmla="*/ 262585 w 262585"/>
                <a:gd name="connsiteY0" fmla="*/ 525040 h 525040"/>
                <a:gd name="connsiteX1" fmla="*/ 0 w 262585"/>
                <a:gd name="connsiteY1" fmla="*/ 262520 h 525040"/>
                <a:gd name="connsiteX2" fmla="*/ 262585 w 262585"/>
                <a:gd name="connsiteY2" fmla="*/ 0 h 525040"/>
              </a:gdLst>
              <a:ahLst/>
              <a:cxnLst>
                <a:cxn ang="0">
                  <a:pos x="connsiteX0" y="connsiteY0"/>
                </a:cxn>
                <a:cxn ang="0">
                  <a:pos x="connsiteX1" y="connsiteY1"/>
                </a:cxn>
                <a:cxn ang="0">
                  <a:pos x="connsiteX2" y="connsiteY2"/>
                </a:cxn>
              </a:cxnLst>
              <a:rect l="l" t="t" r="r" b="b"/>
              <a:pathLst>
                <a:path w="262585" h="525040">
                  <a:moveTo>
                    <a:pt x="262585" y="525040"/>
                  </a:moveTo>
                  <a:cubicBezTo>
                    <a:pt x="117501" y="525040"/>
                    <a:pt x="0" y="407417"/>
                    <a:pt x="0" y="262520"/>
                  </a:cubicBezTo>
                  <a:cubicBezTo>
                    <a:pt x="0" y="117471"/>
                    <a:pt x="117653" y="0"/>
                    <a:pt x="262585" y="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grpSp>
      <p:grpSp>
        <p:nvGrpSpPr>
          <p:cNvPr id="64" name="Group 63">
            <a:extLst>
              <a:ext uri="{FF2B5EF4-FFF2-40B4-BE49-F238E27FC236}">
                <a16:creationId xmlns:a16="http://schemas.microsoft.com/office/drawing/2014/main" id="{13E6F060-BDA7-CAB8-FF88-EC9AF6AF39AA}"/>
              </a:ext>
            </a:extLst>
          </p:cNvPr>
          <p:cNvGrpSpPr/>
          <p:nvPr/>
        </p:nvGrpSpPr>
        <p:grpSpPr>
          <a:xfrm>
            <a:off x="1608943" y="1250215"/>
            <a:ext cx="2198674" cy="4351017"/>
            <a:chOff x="-292248" y="1250215"/>
            <a:chExt cx="2198674" cy="4351017"/>
          </a:xfrm>
        </p:grpSpPr>
        <p:sp>
          <p:nvSpPr>
            <p:cNvPr id="20" name="Freeform 19">
              <a:extLst>
                <a:ext uri="{FF2B5EF4-FFF2-40B4-BE49-F238E27FC236}">
                  <a16:creationId xmlns:a16="http://schemas.microsoft.com/office/drawing/2014/main" id="{9547BE09-11C4-6468-F4B6-D8472C4EAB69}"/>
                </a:ext>
              </a:extLst>
            </p:cNvPr>
            <p:cNvSpPr/>
            <p:nvPr/>
          </p:nvSpPr>
          <p:spPr>
            <a:xfrm>
              <a:off x="-292248" y="1250215"/>
              <a:ext cx="2198674" cy="4351017"/>
            </a:xfrm>
            <a:custGeom>
              <a:avLst/>
              <a:gdLst>
                <a:gd name="connsiteX0" fmla="*/ 2198675 w 2198674"/>
                <a:gd name="connsiteY0" fmla="*/ 578825 h 4351017"/>
                <a:gd name="connsiteX1" fmla="*/ 1619707 w 2198674"/>
                <a:gd name="connsiteY1" fmla="*/ 0 h 4351017"/>
                <a:gd name="connsiteX2" fmla="*/ 1040740 w 2198674"/>
                <a:gd name="connsiteY2" fmla="*/ 578825 h 4351017"/>
                <a:gd name="connsiteX3" fmla="*/ 1044092 w 2198674"/>
                <a:gd name="connsiteY3" fmla="*/ 640685 h 4351017"/>
                <a:gd name="connsiteX4" fmla="*/ 1040740 w 2198674"/>
                <a:gd name="connsiteY4" fmla="*/ 640685 h 4351017"/>
                <a:gd name="connsiteX5" fmla="*/ 461772 w 2198674"/>
                <a:gd name="connsiteY5" fmla="*/ 1219510 h 4351017"/>
                <a:gd name="connsiteX6" fmla="*/ 602285 w 2198674"/>
                <a:gd name="connsiteY6" fmla="*/ 1597369 h 4351017"/>
                <a:gd name="connsiteX7" fmla="*/ 578968 w 2198674"/>
                <a:gd name="connsiteY7" fmla="*/ 1596760 h 4351017"/>
                <a:gd name="connsiteX8" fmla="*/ 0 w 2198674"/>
                <a:gd name="connsiteY8" fmla="*/ 2175585 h 4351017"/>
                <a:gd name="connsiteX9" fmla="*/ 578968 w 2198674"/>
                <a:gd name="connsiteY9" fmla="*/ 2754410 h 4351017"/>
                <a:gd name="connsiteX10" fmla="*/ 588874 w 2198674"/>
                <a:gd name="connsiteY10" fmla="*/ 2754106 h 4351017"/>
                <a:gd name="connsiteX11" fmla="*/ 461772 w 2198674"/>
                <a:gd name="connsiteY11" fmla="*/ 3115814 h 4351017"/>
                <a:gd name="connsiteX12" fmla="*/ 1040740 w 2198674"/>
                <a:gd name="connsiteY12" fmla="*/ 3694640 h 4351017"/>
                <a:gd name="connsiteX13" fmla="*/ 1046074 w 2198674"/>
                <a:gd name="connsiteY13" fmla="*/ 3694640 h 4351017"/>
                <a:gd name="connsiteX14" fmla="*/ 1040740 w 2198674"/>
                <a:gd name="connsiteY14" fmla="*/ 3772192 h 4351017"/>
                <a:gd name="connsiteX15" fmla="*/ 1619707 w 2198674"/>
                <a:gd name="connsiteY15" fmla="*/ 4351018 h 4351017"/>
                <a:gd name="connsiteX16" fmla="*/ 2198675 w 2198674"/>
                <a:gd name="connsiteY16" fmla="*/ 3772192 h 4351017"/>
                <a:gd name="connsiteX17" fmla="*/ 2198675 w 2198674"/>
                <a:gd name="connsiteY17" fmla="*/ 578825 h 435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674" h="4351017">
                  <a:moveTo>
                    <a:pt x="2198675" y="578825"/>
                  </a:moveTo>
                  <a:cubicBezTo>
                    <a:pt x="2198675" y="259169"/>
                    <a:pt x="1939442" y="0"/>
                    <a:pt x="1619707" y="0"/>
                  </a:cubicBezTo>
                  <a:cubicBezTo>
                    <a:pt x="1299972" y="0"/>
                    <a:pt x="1040740" y="259169"/>
                    <a:pt x="1040740" y="578825"/>
                  </a:cubicBezTo>
                  <a:cubicBezTo>
                    <a:pt x="1040740" y="599699"/>
                    <a:pt x="1041959" y="620268"/>
                    <a:pt x="1044092" y="640685"/>
                  </a:cubicBezTo>
                  <a:cubicBezTo>
                    <a:pt x="1043026" y="640685"/>
                    <a:pt x="1041959" y="640685"/>
                    <a:pt x="1040740" y="640685"/>
                  </a:cubicBezTo>
                  <a:cubicBezTo>
                    <a:pt x="721004" y="640685"/>
                    <a:pt x="461772" y="899853"/>
                    <a:pt x="461772" y="1219510"/>
                  </a:cubicBezTo>
                  <a:cubicBezTo>
                    <a:pt x="461772" y="1363950"/>
                    <a:pt x="514807" y="1495896"/>
                    <a:pt x="602285" y="1597369"/>
                  </a:cubicBezTo>
                  <a:cubicBezTo>
                    <a:pt x="594512" y="1597064"/>
                    <a:pt x="586740" y="1596760"/>
                    <a:pt x="578968" y="1596760"/>
                  </a:cubicBezTo>
                  <a:cubicBezTo>
                    <a:pt x="259232" y="1596760"/>
                    <a:pt x="0" y="1855928"/>
                    <a:pt x="0" y="2175585"/>
                  </a:cubicBezTo>
                  <a:cubicBezTo>
                    <a:pt x="0" y="2495242"/>
                    <a:pt x="259232" y="2754410"/>
                    <a:pt x="578968" y="2754410"/>
                  </a:cubicBezTo>
                  <a:cubicBezTo>
                    <a:pt x="582320" y="2754410"/>
                    <a:pt x="585521" y="2754258"/>
                    <a:pt x="588874" y="2754106"/>
                  </a:cubicBezTo>
                  <a:cubicBezTo>
                    <a:pt x="509321" y="2853141"/>
                    <a:pt x="461772" y="2978993"/>
                    <a:pt x="461772" y="3115814"/>
                  </a:cubicBezTo>
                  <a:cubicBezTo>
                    <a:pt x="461772" y="3435471"/>
                    <a:pt x="721004" y="3694640"/>
                    <a:pt x="1040740" y="3694640"/>
                  </a:cubicBezTo>
                  <a:cubicBezTo>
                    <a:pt x="1042568" y="3694640"/>
                    <a:pt x="1044245" y="3694640"/>
                    <a:pt x="1046074" y="3694640"/>
                  </a:cubicBezTo>
                  <a:cubicBezTo>
                    <a:pt x="1042721" y="3720084"/>
                    <a:pt x="1040740" y="3745986"/>
                    <a:pt x="1040740" y="3772192"/>
                  </a:cubicBezTo>
                  <a:cubicBezTo>
                    <a:pt x="1040740" y="4091849"/>
                    <a:pt x="1299972" y="4351018"/>
                    <a:pt x="1619707" y="4351018"/>
                  </a:cubicBezTo>
                  <a:cubicBezTo>
                    <a:pt x="1939442" y="4351018"/>
                    <a:pt x="2198675" y="4091849"/>
                    <a:pt x="2198675" y="3772192"/>
                  </a:cubicBezTo>
                  <a:lnTo>
                    <a:pt x="2198675" y="578825"/>
                  </a:ln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21" name="Freeform 20">
              <a:extLst>
                <a:ext uri="{FF2B5EF4-FFF2-40B4-BE49-F238E27FC236}">
                  <a16:creationId xmlns:a16="http://schemas.microsoft.com/office/drawing/2014/main" id="{55360E95-13E0-58A6-F6B7-5B2C73D8F7E8}"/>
                </a:ext>
              </a:extLst>
            </p:cNvPr>
            <p:cNvSpPr/>
            <p:nvPr/>
          </p:nvSpPr>
          <p:spPr>
            <a:xfrm>
              <a:off x="1153875" y="4804833"/>
              <a:ext cx="388010" cy="387915"/>
            </a:xfrm>
            <a:custGeom>
              <a:avLst/>
              <a:gdLst>
                <a:gd name="connsiteX0" fmla="*/ 388010 w 388010"/>
                <a:gd name="connsiteY0" fmla="*/ 193957 h 387915"/>
                <a:gd name="connsiteX1" fmla="*/ 194005 w 388010"/>
                <a:gd name="connsiteY1" fmla="*/ 387915 h 387915"/>
                <a:gd name="connsiteX2" fmla="*/ 0 w 388010"/>
                <a:gd name="connsiteY2" fmla="*/ 193957 h 387915"/>
                <a:gd name="connsiteX3" fmla="*/ 194005 w 388010"/>
                <a:gd name="connsiteY3" fmla="*/ 0 h 387915"/>
                <a:gd name="connsiteX4" fmla="*/ 388010 w 388010"/>
                <a:gd name="connsiteY4" fmla="*/ 193957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7"/>
                  </a:moveTo>
                  <a:cubicBezTo>
                    <a:pt x="388010" y="301068"/>
                    <a:pt x="301142" y="387915"/>
                    <a:pt x="194005" y="387915"/>
                  </a:cubicBezTo>
                  <a:cubicBezTo>
                    <a:pt x="86868" y="387915"/>
                    <a:pt x="0" y="301068"/>
                    <a:pt x="0" y="193957"/>
                  </a:cubicBezTo>
                  <a:cubicBezTo>
                    <a:pt x="0" y="86847"/>
                    <a:pt x="86868" y="0"/>
                    <a:pt x="194005" y="0"/>
                  </a:cubicBezTo>
                  <a:cubicBezTo>
                    <a:pt x="301142" y="0"/>
                    <a:pt x="388010" y="86847"/>
                    <a:pt x="388010" y="193957"/>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22" name="Freeform 21">
              <a:extLst>
                <a:ext uri="{FF2B5EF4-FFF2-40B4-BE49-F238E27FC236}">
                  <a16:creationId xmlns:a16="http://schemas.microsoft.com/office/drawing/2014/main" id="{77ACF57A-AAEA-8F89-305E-7B0483320A67}"/>
                </a:ext>
              </a:extLst>
            </p:cNvPr>
            <p:cNvSpPr/>
            <p:nvPr/>
          </p:nvSpPr>
          <p:spPr>
            <a:xfrm>
              <a:off x="80522" y="3231842"/>
              <a:ext cx="388010" cy="387915"/>
            </a:xfrm>
            <a:custGeom>
              <a:avLst/>
              <a:gdLst>
                <a:gd name="connsiteX0" fmla="*/ 388010 w 388010"/>
                <a:gd name="connsiteY0" fmla="*/ 193957 h 387915"/>
                <a:gd name="connsiteX1" fmla="*/ 194005 w 388010"/>
                <a:gd name="connsiteY1" fmla="*/ 387915 h 387915"/>
                <a:gd name="connsiteX2" fmla="*/ 0 w 388010"/>
                <a:gd name="connsiteY2" fmla="*/ 193957 h 387915"/>
                <a:gd name="connsiteX3" fmla="*/ 194005 w 388010"/>
                <a:gd name="connsiteY3" fmla="*/ 0 h 387915"/>
                <a:gd name="connsiteX4" fmla="*/ 388010 w 388010"/>
                <a:gd name="connsiteY4" fmla="*/ 193957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7"/>
                  </a:moveTo>
                  <a:cubicBezTo>
                    <a:pt x="388010" y="301077"/>
                    <a:pt x="301151" y="387915"/>
                    <a:pt x="194005" y="387915"/>
                  </a:cubicBezTo>
                  <a:cubicBezTo>
                    <a:pt x="86859" y="387915"/>
                    <a:pt x="0" y="301077"/>
                    <a:pt x="0" y="193957"/>
                  </a:cubicBezTo>
                  <a:cubicBezTo>
                    <a:pt x="0" y="86838"/>
                    <a:pt x="86859" y="0"/>
                    <a:pt x="194005" y="0"/>
                  </a:cubicBezTo>
                  <a:cubicBezTo>
                    <a:pt x="301151" y="0"/>
                    <a:pt x="388010" y="86838"/>
                    <a:pt x="388010" y="193957"/>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23" name="Freeform 22">
              <a:extLst>
                <a:ext uri="{FF2B5EF4-FFF2-40B4-BE49-F238E27FC236}">
                  <a16:creationId xmlns:a16="http://schemas.microsoft.com/office/drawing/2014/main" id="{06EFD410-6CD3-2AB4-9253-E3FE8783AC40}"/>
                </a:ext>
              </a:extLst>
            </p:cNvPr>
            <p:cNvSpPr/>
            <p:nvPr/>
          </p:nvSpPr>
          <p:spPr>
            <a:xfrm>
              <a:off x="920856" y="3274503"/>
              <a:ext cx="302666" cy="302592"/>
            </a:xfrm>
            <a:custGeom>
              <a:avLst/>
              <a:gdLst>
                <a:gd name="connsiteX0" fmla="*/ 302666 w 302666"/>
                <a:gd name="connsiteY0" fmla="*/ 151296 h 302592"/>
                <a:gd name="connsiteX1" fmla="*/ 151333 w 302666"/>
                <a:gd name="connsiteY1" fmla="*/ 302592 h 302592"/>
                <a:gd name="connsiteX2" fmla="*/ 0 w 302666"/>
                <a:gd name="connsiteY2" fmla="*/ 151296 h 302592"/>
                <a:gd name="connsiteX3" fmla="*/ 151333 w 302666"/>
                <a:gd name="connsiteY3" fmla="*/ 0 h 302592"/>
                <a:gd name="connsiteX4" fmla="*/ 302666 w 302666"/>
                <a:gd name="connsiteY4" fmla="*/ 151296 h 302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66" h="302592">
                  <a:moveTo>
                    <a:pt x="302666" y="151296"/>
                  </a:moveTo>
                  <a:cubicBezTo>
                    <a:pt x="302666" y="234854"/>
                    <a:pt x="234912" y="302592"/>
                    <a:pt x="151333" y="302592"/>
                  </a:cubicBezTo>
                  <a:cubicBezTo>
                    <a:pt x="67754" y="302592"/>
                    <a:pt x="0" y="234854"/>
                    <a:pt x="0" y="151296"/>
                  </a:cubicBezTo>
                  <a:cubicBezTo>
                    <a:pt x="0" y="67737"/>
                    <a:pt x="67754" y="0"/>
                    <a:pt x="151333" y="0"/>
                  </a:cubicBezTo>
                  <a:cubicBezTo>
                    <a:pt x="234912" y="0"/>
                    <a:pt x="302666" y="67738"/>
                    <a:pt x="302666" y="151296"/>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24" name="Freeform 23">
              <a:extLst>
                <a:ext uri="{FF2B5EF4-FFF2-40B4-BE49-F238E27FC236}">
                  <a16:creationId xmlns:a16="http://schemas.microsoft.com/office/drawing/2014/main" id="{72D9E27F-83FF-0D7B-C082-4AA12E5963A5}"/>
                </a:ext>
              </a:extLst>
            </p:cNvPr>
            <p:cNvSpPr/>
            <p:nvPr/>
          </p:nvSpPr>
          <p:spPr>
            <a:xfrm>
              <a:off x="1478335" y="4434135"/>
              <a:ext cx="410260" cy="410159"/>
            </a:xfrm>
            <a:custGeom>
              <a:avLst/>
              <a:gdLst>
                <a:gd name="connsiteX0" fmla="*/ 410261 w 410260"/>
                <a:gd name="connsiteY0" fmla="*/ 0 h 410159"/>
                <a:gd name="connsiteX1" fmla="*/ 0 w 410260"/>
                <a:gd name="connsiteY1" fmla="*/ 410160 h 410159"/>
              </a:gdLst>
              <a:ahLst/>
              <a:cxnLst>
                <a:cxn ang="0">
                  <a:pos x="connsiteX0" y="connsiteY0"/>
                </a:cxn>
                <a:cxn ang="0">
                  <a:pos x="connsiteX1" y="connsiteY1"/>
                </a:cxn>
              </a:cxnLst>
              <a:rect l="l" t="t" r="r" b="b"/>
              <a:pathLst>
                <a:path w="410260" h="410159">
                  <a:moveTo>
                    <a:pt x="410261" y="0"/>
                  </a:moveTo>
                  <a:lnTo>
                    <a:pt x="0" y="41016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25" name="Freeform 24">
              <a:extLst>
                <a:ext uri="{FF2B5EF4-FFF2-40B4-BE49-F238E27FC236}">
                  <a16:creationId xmlns:a16="http://schemas.microsoft.com/office/drawing/2014/main" id="{0F89F343-3D9D-5840-9983-67CD61235198}"/>
                </a:ext>
              </a:extLst>
            </p:cNvPr>
            <p:cNvSpPr/>
            <p:nvPr/>
          </p:nvSpPr>
          <p:spPr>
            <a:xfrm>
              <a:off x="532845" y="4178166"/>
              <a:ext cx="388010" cy="387915"/>
            </a:xfrm>
            <a:custGeom>
              <a:avLst/>
              <a:gdLst>
                <a:gd name="connsiteX0" fmla="*/ 388010 w 388010"/>
                <a:gd name="connsiteY0" fmla="*/ 193957 h 387915"/>
                <a:gd name="connsiteX1" fmla="*/ 194005 w 388010"/>
                <a:gd name="connsiteY1" fmla="*/ 387915 h 387915"/>
                <a:gd name="connsiteX2" fmla="*/ 0 w 388010"/>
                <a:gd name="connsiteY2" fmla="*/ 193957 h 387915"/>
                <a:gd name="connsiteX3" fmla="*/ 194005 w 388010"/>
                <a:gd name="connsiteY3" fmla="*/ 0 h 387915"/>
                <a:gd name="connsiteX4" fmla="*/ 388010 w 388010"/>
                <a:gd name="connsiteY4" fmla="*/ 193957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7"/>
                  </a:moveTo>
                  <a:cubicBezTo>
                    <a:pt x="388010" y="301068"/>
                    <a:pt x="301142" y="387915"/>
                    <a:pt x="194005" y="387915"/>
                  </a:cubicBezTo>
                  <a:cubicBezTo>
                    <a:pt x="86868" y="387915"/>
                    <a:pt x="0" y="301068"/>
                    <a:pt x="0" y="193957"/>
                  </a:cubicBezTo>
                  <a:cubicBezTo>
                    <a:pt x="0" y="86847"/>
                    <a:pt x="86868" y="0"/>
                    <a:pt x="194005" y="0"/>
                  </a:cubicBezTo>
                  <a:cubicBezTo>
                    <a:pt x="301142" y="0"/>
                    <a:pt x="388010" y="86847"/>
                    <a:pt x="388010" y="193957"/>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26" name="Freeform 25">
              <a:extLst>
                <a:ext uri="{FF2B5EF4-FFF2-40B4-BE49-F238E27FC236}">
                  <a16:creationId xmlns:a16="http://schemas.microsoft.com/office/drawing/2014/main" id="{75DE22F9-D0F9-48EC-5C14-2AFEA91B488C}"/>
                </a:ext>
              </a:extLst>
            </p:cNvPr>
            <p:cNvSpPr/>
            <p:nvPr/>
          </p:nvSpPr>
          <p:spPr>
            <a:xfrm>
              <a:off x="1153875" y="1682467"/>
              <a:ext cx="388010" cy="387915"/>
            </a:xfrm>
            <a:custGeom>
              <a:avLst/>
              <a:gdLst>
                <a:gd name="connsiteX0" fmla="*/ 388010 w 388010"/>
                <a:gd name="connsiteY0" fmla="*/ 193958 h 387915"/>
                <a:gd name="connsiteX1" fmla="*/ 194005 w 388010"/>
                <a:gd name="connsiteY1" fmla="*/ 0 h 387915"/>
                <a:gd name="connsiteX2" fmla="*/ 0 w 388010"/>
                <a:gd name="connsiteY2" fmla="*/ 193958 h 387915"/>
                <a:gd name="connsiteX3" fmla="*/ 194005 w 388010"/>
                <a:gd name="connsiteY3" fmla="*/ 387915 h 387915"/>
                <a:gd name="connsiteX4" fmla="*/ 388010 w 388010"/>
                <a:gd name="connsiteY4" fmla="*/ 193958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8"/>
                  </a:moveTo>
                  <a:cubicBezTo>
                    <a:pt x="388010" y="86847"/>
                    <a:pt x="301142" y="0"/>
                    <a:pt x="194005" y="0"/>
                  </a:cubicBezTo>
                  <a:cubicBezTo>
                    <a:pt x="86868" y="0"/>
                    <a:pt x="0" y="86847"/>
                    <a:pt x="0" y="193958"/>
                  </a:cubicBezTo>
                  <a:cubicBezTo>
                    <a:pt x="0" y="301068"/>
                    <a:pt x="86868" y="387915"/>
                    <a:pt x="194005" y="387915"/>
                  </a:cubicBezTo>
                  <a:cubicBezTo>
                    <a:pt x="301142" y="387915"/>
                    <a:pt x="388010" y="301068"/>
                    <a:pt x="388010" y="193958"/>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27" name="Freeform 26">
              <a:extLst>
                <a:ext uri="{FF2B5EF4-FFF2-40B4-BE49-F238E27FC236}">
                  <a16:creationId xmlns:a16="http://schemas.microsoft.com/office/drawing/2014/main" id="{E65990F5-1BE8-0A6A-1130-8DA5631FB470}"/>
                </a:ext>
              </a:extLst>
            </p:cNvPr>
            <p:cNvSpPr/>
            <p:nvPr/>
          </p:nvSpPr>
          <p:spPr>
            <a:xfrm>
              <a:off x="1478335" y="2030920"/>
              <a:ext cx="410260" cy="410159"/>
            </a:xfrm>
            <a:custGeom>
              <a:avLst/>
              <a:gdLst>
                <a:gd name="connsiteX0" fmla="*/ 410261 w 410260"/>
                <a:gd name="connsiteY0" fmla="*/ 410160 h 410159"/>
                <a:gd name="connsiteX1" fmla="*/ 0 w 410260"/>
                <a:gd name="connsiteY1" fmla="*/ 0 h 410159"/>
              </a:gdLst>
              <a:ahLst/>
              <a:cxnLst>
                <a:cxn ang="0">
                  <a:pos x="connsiteX0" y="connsiteY0"/>
                </a:cxn>
                <a:cxn ang="0">
                  <a:pos x="connsiteX1" y="connsiteY1"/>
                </a:cxn>
              </a:cxnLst>
              <a:rect l="l" t="t" r="r" b="b"/>
              <a:pathLst>
                <a:path w="410260" h="410159">
                  <a:moveTo>
                    <a:pt x="410261" y="410160"/>
                  </a:moveTo>
                  <a:lnTo>
                    <a:pt x="0" y="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28" name="Freeform 27">
              <a:extLst>
                <a:ext uri="{FF2B5EF4-FFF2-40B4-BE49-F238E27FC236}">
                  <a16:creationId xmlns:a16="http://schemas.microsoft.com/office/drawing/2014/main" id="{6CBB262A-2291-A84C-3183-0D1CD89E382B}"/>
                </a:ext>
              </a:extLst>
            </p:cNvPr>
            <p:cNvSpPr/>
            <p:nvPr/>
          </p:nvSpPr>
          <p:spPr>
            <a:xfrm>
              <a:off x="532845" y="2295422"/>
              <a:ext cx="388010" cy="387915"/>
            </a:xfrm>
            <a:custGeom>
              <a:avLst/>
              <a:gdLst>
                <a:gd name="connsiteX0" fmla="*/ 388010 w 388010"/>
                <a:gd name="connsiteY0" fmla="*/ 193958 h 387915"/>
                <a:gd name="connsiteX1" fmla="*/ 194005 w 388010"/>
                <a:gd name="connsiteY1" fmla="*/ 0 h 387915"/>
                <a:gd name="connsiteX2" fmla="*/ 0 w 388010"/>
                <a:gd name="connsiteY2" fmla="*/ 193958 h 387915"/>
                <a:gd name="connsiteX3" fmla="*/ 194005 w 388010"/>
                <a:gd name="connsiteY3" fmla="*/ 387915 h 387915"/>
                <a:gd name="connsiteX4" fmla="*/ 388010 w 388010"/>
                <a:gd name="connsiteY4" fmla="*/ 193958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8"/>
                  </a:moveTo>
                  <a:cubicBezTo>
                    <a:pt x="388010" y="86847"/>
                    <a:pt x="301142" y="0"/>
                    <a:pt x="194005" y="0"/>
                  </a:cubicBezTo>
                  <a:cubicBezTo>
                    <a:pt x="86868" y="0"/>
                    <a:pt x="0" y="86847"/>
                    <a:pt x="0" y="193958"/>
                  </a:cubicBezTo>
                  <a:cubicBezTo>
                    <a:pt x="0" y="301068"/>
                    <a:pt x="86868" y="387915"/>
                    <a:pt x="194005" y="387915"/>
                  </a:cubicBezTo>
                  <a:cubicBezTo>
                    <a:pt x="301142" y="387915"/>
                    <a:pt x="388010" y="301068"/>
                    <a:pt x="388010" y="193958"/>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36" name="Freeform 35">
              <a:extLst>
                <a:ext uri="{FF2B5EF4-FFF2-40B4-BE49-F238E27FC236}">
                  <a16:creationId xmlns:a16="http://schemas.microsoft.com/office/drawing/2014/main" id="{905C3AF5-7FE1-870C-C01C-4A88A2604FF9}"/>
                </a:ext>
              </a:extLst>
            </p:cNvPr>
            <p:cNvSpPr/>
            <p:nvPr/>
          </p:nvSpPr>
          <p:spPr>
            <a:xfrm>
              <a:off x="857305" y="2643875"/>
              <a:ext cx="1043414" cy="273986"/>
            </a:xfrm>
            <a:custGeom>
              <a:avLst/>
              <a:gdLst>
                <a:gd name="connsiteX0" fmla="*/ 2606802 w 2606801"/>
                <a:gd name="connsiteY0" fmla="*/ 0 h 269072"/>
                <a:gd name="connsiteX1" fmla="*/ 2337816 w 2606801"/>
                <a:gd name="connsiteY1" fmla="*/ 269072 h 269072"/>
                <a:gd name="connsiteX2" fmla="*/ 268986 w 2606801"/>
                <a:gd name="connsiteY2" fmla="*/ 269072 h 269072"/>
                <a:gd name="connsiteX3" fmla="*/ 0 w 2606801"/>
                <a:gd name="connsiteY3" fmla="*/ 0 h 269072"/>
                <a:gd name="connsiteX0" fmla="*/ 2337816 w 2337816"/>
                <a:gd name="connsiteY0" fmla="*/ 269072 h 269072"/>
                <a:gd name="connsiteX1" fmla="*/ 268986 w 2337816"/>
                <a:gd name="connsiteY1" fmla="*/ 269072 h 269072"/>
                <a:gd name="connsiteX2" fmla="*/ 0 w 2337816"/>
                <a:gd name="connsiteY2" fmla="*/ 0 h 269072"/>
                <a:gd name="connsiteX0" fmla="*/ 2337816 w 2337816"/>
                <a:gd name="connsiteY0" fmla="*/ 269072 h 273986"/>
                <a:gd name="connsiteX1" fmla="*/ 1176978 w 2337816"/>
                <a:gd name="connsiteY1" fmla="*/ 273986 h 273986"/>
                <a:gd name="connsiteX2" fmla="*/ 268986 w 2337816"/>
                <a:gd name="connsiteY2" fmla="*/ 269072 h 273986"/>
                <a:gd name="connsiteX3" fmla="*/ 0 w 2337816"/>
                <a:gd name="connsiteY3" fmla="*/ 0 h 273986"/>
                <a:gd name="connsiteX0" fmla="*/ 2337816 w 2337816"/>
                <a:gd name="connsiteY0" fmla="*/ 269072 h 273986"/>
                <a:gd name="connsiteX1" fmla="*/ 1043414 w 2337816"/>
                <a:gd name="connsiteY1" fmla="*/ 273986 h 273986"/>
                <a:gd name="connsiteX2" fmla="*/ 268986 w 2337816"/>
                <a:gd name="connsiteY2" fmla="*/ 269072 h 273986"/>
                <a:gd name="connsiteX3" fmla="*/ 0 w 2337816"/>
                <a:gd name="connsiteY3" fmla="*/ 0 h 273986"/>
                <a:gd name="connsiteX0" fmla="*/ 1043414 w 1043414"/>
                <a:gd name="connsiteY0" fmla="*/ 273986 h 273986"/>
                <a:gd name="connsiteX1" fmla="*/ 268986 w 1043414"/>
                <a:gd name="connsiteY1" fmla="*/ 269072 h 273986"/>
                <a:gd name="connsiteX2" fmla="*/ 0 w 1043414"/>
                <a:gd name="connsiteY2" fmla="*/ 0 h 273986"/>
              </a:gdLst>
              <a:ahLst/>
              <a:cxnLst>
                <a:cxn ang="0">
                  <a:pos x="connsiteX0" y="connsiteY0"/>
                </a:cxn>
                <a:cxn ang="0">
                  <a:pos x="connsiteX1" y="connsiteY1"/>
                </a:cxn>
                <a:cxn ang="0">
                  <a:pos x="connsiteX2" y="connsiteY2"/>
                </a:cxn>
              </a:cxnLst>
              <a:rect l="l" t="t" r="r" b="b"/>
              <a:pathLst>
                <a:path w="1043414" h="273986">
                  <a:moveTo>
                    <a:pt x="1043414" y="273986"/>
                  </a:moveTo>
                  <a:lnTo>
                    <a:pt x="268986" y="269072"/>
                  </a:lnTo>
                  <a:lnTo>
                    <a:pt x="0" y="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42" name="Freeform 41">
              <a:extLst>
                <a:ext uri="{FF2B5EF4-FFF2-40B4-BE49-F238E27FC236}">
                  <a16:creationId xmlns:a16="http://schemas.microsoft.com/office/drawing/2014/main" id="{FEC508DE-1E37-EBEF-8E4F-936BBC2F0741}"/>
                </a:ext>
              </a:extLst>
            </p:cNvPr>
            <p:cNvSpPr/>
            <p:nvPr/>
          </p:nvSpPr>
          <p:spPr>
            <a:xfrm>
              <a:off x="1265889" y="3425799"/>
              <a:ext cx="640080" cy="15236"/>
            </a:xfrm>
            <a:custGeom>
              <a:avLst/>
              <a:gdLst>
                <a:gd name="connsiteX0" fmla="*/ 1789481 w 1789480"/>
                <a:gd name="connsiteY0" fmla="*/ 0 h 15236"/>
                <a:gd name="connsiteX1" fmla="*/ 0 w 1789480"/>
                <a:gd name="connsiteY1" fmla="*/ 0 h 15236"/>
              </a:gdLst>
              <a:ahLst/>
              <a:cxnLst>
                <a:cxn ang="0">
                  <a:pos x="connsiteX0" y="connsiteY0"/>
                </a:cxn>
                <a:cxn ang="0">
                  <a:pos x="connsiteX1" y="connsiteY1"/>
                </a:cxn>
              </a:cxnLst>
              <a:rect l="l" t="t" r="r" b="b"/>
              <a:pathLst>
                <a:path w="1789480" h="15236">
                  <a:moveTo>
                    <a:pt x="1789481" y="0"/>
                  </a:moveTo>
                  <a:lnTo>
                    <a:pt x="0" y="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sp>
          <p:nvSpPr>
            <p:cNvPr id="63" name="Freeform 62">
              <a:extLst>
                <a:ext uri="{FF2B5EF4-FFF2-40B4-BE49-F238E27FC236}">
                  <a16:creationId xmlns:a16="http://schemas.microsoft.com/office/drawing/2014/main" id="{72C8E80F-1065-18C1-844A-A2224514B250}"/>
                </a:ext>
              </a:extLst>
            </p:cNvPr>
            <p:cNvSpPr/>
            <p:nvPr/>
          </p:nvSpPr>
          <p:spPr>
            <a:xfrm flipV="1">
              <a:off x="857305" y="3943641"/>
              <a:ext cx="1043414" cy="273986"/>
            </a:xfrm>
            <a:custGeom>
              <a:avLst/>
              <a:gdLst>
                <a:gd name="connsiteX0" fmla="*/ 2606802 w 2606801"/>
                <a:gd name="connsiteY0" fmla="*/ 0 h 269072"/>
                <a:gd name="connsiteX1" fmla="*/ 2337816 w 2606801"/>
                <a:gd name="connsiteY1" fmla="*/ 269072 h 269072"/>
                <a:gd name="connsiteX2" fmla="*/ 268986 w 2606801"/>
                <a:gd name="connsiteY2" fmla="*/ 269072 h 269072"/>
                <a:gd name="connsiteX3" fmla="*/ 0 w 2606801"/>
                <a:gd name="connsiteY3" fmla="*/ 0 h 269072"/>
                <a:gd name="connsiteX0" fmla="*/ 2337816 w 2337816"/>
                <a:gd name="connsiteY0" fmla="*/ 269072 h 269072"/>
                <a:gd name="connsiteX1" fmla="*/ 268986 w 2337816"/>
                <a:gd name="connsiteY1" fmla="*/ 269072 h 269072"/>
                <a:gd name="connsiteX2" fmla="*/ 0 w 2337816"/>
                <a:gd name="connsiteY2" fmla="*/ 0 h 269072"/>
                <a:gd name="connsiteX0" fmla="*/ 2337816 w 2337816"/>
                <a:gd name="connsiteY0" fmla="*/ 269072 h 273986"/>
                <a:gd name="connsiteX1" fmla="*/ 1176978 w 2337816"/>
                <a:gd name="connsiteY1" fmla="*/ 273986 h 273986"/>
                <a:gd name="connsiteX2" fmla="*/ 268986 w 2337816"/>
                <a:gd name="connsiteY2" fmla="*/ 269072 h 273986"/>
                <a:gd name="connsiteX3" fmla="*/ 0 w 2337816"/>
                <a:gd name="connsiteY3" fmla="*/ 0 h 273986"/>
                <a:gd name="connsiteX0" fmla="*/ 2337816 w 2337816"/>
                <a:gd name="connsiteY0" fmla="*/ 269072 h 273986"/>
                <a:gd name="connsiteX1" fmla="*/ 1043414 w 2337816"/>
                <a:gd name="connsiteY1" fmla="*/ 273986 h 273986"/>
                <a:gd name="connsiteX2" fmla="*/ 268986 w 2337816"/>
                <a:gd name="connsiteY2" fmla="*/ 269072 h 273986"/>
                <a:gd name="connsiteX3" fmla="*/ 0 w 2337816"/>
                <a:gd name="connsiteY3" fmla="*/ 0 h 273986"/>
                <a:gd name="connsiteX0" fmla="*/ 1043414 w 1043414"/>
                <a:gd name="connsiteY0" fmla="*/ 273986 h 273986"/>
                <a:gd name="connsiteX1" fmla="*/ 268986 w 1043414"/>
                <a:gd name="connsiteY1" fmla="*/ 269072 h 273986"/>
                <a:gd name="connsiteX2" fmla="*/ 0 w 1043414"/>
                <a:gd name="connsiteY2" fmla="*/ 0 h 273986"/>
              </a:gdLst>
              <a:ahLst/>
              <a:cxnLst>
                <a:cxn ang="0">
                  <a:pos x="connsiteX0" y="connsiteY0"/>
                </a:cxn>
                <a:cxn ang="0">
                  <a:pos x="connsiteX1" y="connsiteY1"/>
                </a:cxn>
                <a:cxn ang="0">
                  <a:pos x="connsiteX2" y="connsiteY2"/>
                </a:cxn>
              </a:cxnLst>
              <a:rect l="l" t="t" r="r" b="b"/>
              <a:pathLst>
                <a:path w="1043414" h="273986">
                  <a:moveTo>
                    <a:pt x="1043414" y="273986"/>
                  </a:moveTo>
                  <a:lnTo>
                    <a:pt x="268986" y="269072"/>
                  </a:lnTo>
                  <a:lnTo>
                    <a:pt x="0" y="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Figtree" pitchFamily="2" charset="0"/>
              </a:endParaRPr>
            </a:p>
          </p:txBody>
        </p:sp>
      </p:grpSp>
      <p:sp>
        <p:nvSpPr>
          <p:cNvPr id="8" name="Title 11">
            <a:extLst>
              <a:ext uri="{FF2B5EF4-FFF2-40B4-BE49-F238E27FC236}">
                <a16:creationId xmlns:a16="http://schemas.microsoft.com/office/drawing/2014/main" id="{641EA36C-5689-44C2-5918-E1A2555914B8}"/>
              </a:ext>
            </a:extLst>
          </p:cNvPr>
          <p:cNvSpPr txBox="1">
            <a:spLocks/>
          </p:cNvSpPr>
          <p:nvPr/>
        </p:nvSpPr>
        <p:spPr>
          <a:xfrm>
            <a:off x="1371600" y="1356662"/>
            <a:ext cx="9448800" cy="20625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2"/>
                </a:solidFill>
                <a:latin typeface="Raleway"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AD02C"/>
                </a:solidFill>
                <a:effectLst/>
                <a:uLnTx/>
                <a:uFillTx/>
                <a:latin typeface="Figtree" pitchFamily="2" charset="0"/>
              </a:rPr>
              <a:t>Artificial</a:t>
            </a:r>
            <a:endParaRPr kumimoji="0" lang="en-US" sz="6000" b="1" i="0" u="none" strike="noStrike" kern="1200" cap="none" spc="0" normalizeH="0" baseline="0" noProof="0" dirty="0">
              <a:ln>
                <a:noFill/>
              </a:ln>
              <a:solidFill>
                <a:srgbClr val="FAD02C"/>
              </a:solidFill>
              <a:effectLst/>
              <a:uLnTx/>
              <a:uFillTx/>
              <a:latin typeface="Figtree" pitchFamily="2" charset="0"/>
            </a:endParaRPr>
          </a:p>
        </p:txBody>
      </p:sp>
      <p:sp>
        <p:nvSpPr>
          <p:cNvPr id="9" name="Title 11">
            <a:extLst>
              <a:ext uri="{FF2B5EF4-FFF2-40B4-BE49-F238E27FC236}">
                <a16:creationId xmlns:a16="http://schemas.microsoft.com/office/drawing/2014/main" id="{34B227A7-AEEF-79AE-7C86-744BA9F9343E}"/>
              </a:ext>
            </a:extLst>
          </p:cNvPr>
          <p:cNvSpPr txBox="1">
            <a:spLocks/>
          </p:cNvSpPr>
          <p:nvPr/>
        </p:nvSpPr>
        <p:spPr>
          <a:xfrm>
            <a:off x="1371600" y="3438832"/>
            <a:ext cx="9448800" cy="20625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2"/>
                </a:solidFill>
                <a:latin typeface="Raleway"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AD02C"/>
                </a:solidFill>
                <a:effectLst/>
                <a:uLnTx/>
                <a:uFillTx/>
                <a:latin typeface="Figtree" pitchFamily="2" charset="0"/>
              </a:rPr>
              <a:t>Human</a:t>
            </a:r>
            <a:endParaRPr kumimoji="0" lang="en-US" sz="6000" b="1" i="0" u="none" strike="noStrike" kern="1200" cap="none" spc="0" normalizeH="0" baseline="0" noProof="0" dirty="0">
              <a:ln>
                <a:noFill/>
              </a:ln>
              <a:solidFill>
                <a:srgbClr val="FAD02C"/>
              </a:solidFill>
              <a:effectLst/>
              <a:uLnTx/>
              <a:uFillTx/>
              <a:latin typeface="Figtree" pitchFamily="2" charset="0"/>
            </a:endParaRPr>
          </a:p>
        </p:txBody>
      </p:sp>
      <p:grpSp>
        <p:nvGrpSpPr>
          <p:cNvPr id="10" name="Group 9">
            <a:extLst>
              <a:ext uri="{FF2B5EF4-FFF2-40B4-BE49-F238E27FC236}">
                <a16:creationId xmlns:a16="http://schemas.microsoft.com/office/drawing/2014/main" id="{296A416B-290C-9D61-CD3F-7AE7B6893969}"/>
              </a:ext>
            </a:extLst>
          </p:cNvPr>
          <p:cNvGrpSpPr/>
          <p:nvPr/>
        </p:nvGrpSpPr>
        <p:grpSpPr>
          <a:xfrm>
            <a:off x="5867400" y="3200400"/>
            <a:ext cx="457200" cy="457200"/>
            <a:chOff x="4052888" y="3228975"/>
            <a:chExt cx="457200" cy="457200"/>
          </a:xfrm>
        </p:grpSpPr>
        <p:cxnSp>
          <p:nvCxnSpPr>
            <p:cNvPr id="11" name="Straight Connector 10">
              <a:extLst>
                <a:ext uri="{FF2B5EF4-FFF2-40B4-BE49-F238E27FC236}">
                  <a16:creationId xmlns:a16="http://schemas.microsoft.com/office/drawing/2014/main" id="{F815FB35-F6F5-CF6B-C9E7-9FF0EC12D1B6}"/>
                </a:ext>
              </a:extLst>
            </p:cNvPr>
            <p:cNvCxnSpPr>
              <a:cxnSpLocks noChangeAspect="1"/>
            </p:cNvCxnSpPr>
            <p:nvPr/>
          </p:nvCxnSpPr>
          <p:spPr>
            <a:xfrm rot="18900000" flipH="1">
              <a:off x="4052888" y="3228975"/>
              <a:ext cx="457200" cy="457200"/>
            </a:xfrm>
            <a:prstGeom prst="line">
              <a:avLst/>
            </a:pr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cxnSp>
        <p:cxnSp>
          <p:nvCxnSpPr>
            <p:cNvPr id="12" name="Straight Connector 11">
              <a:extLst>
                <a:ext uri="{FF2B5EF4-FFF2-40B4-BE49-F238E27FC236}">
                  <a16:creationId xmlns:a16="http://schemas.microsoft.com/office/drawing/2014/main" id="{B278F688-0008-F612-1848-7C39ADB485FE}"/>
                </a:ext>
              </a:extLst>
            </p:cNvPr>
            <p:cNvCxnSpPr>
              <a:cxnSpLocks noChangeAspect="1"/>
            </p:cNvCxnSpPr>
            <p:nvPr/>
          </p:nvCxnSpPr>
          <p:spPr>
            <a:xfrm rot="18900000">
              <a:off x="4052888" y="3228975"/>
              <a:ext cx="457200" cy="457200"/>
            </a:xfrm>
            <a:prstGeom prst="line">
              <a:avLst/>
            </a:pr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cxnSp>
      </p:grpSp>
    </p:spTree>
    <p:extLst>
      <p:ext uri="{BB962C8B-B14F-4D97-AF65-F5344CB8AC3E}">
        <p14:creationId xmlns:p14="http://schemas.microsoft.com/office/powerpoint/2010/main" val="366173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635F-4BE3-F226-C112-895790890B92}"/>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D08C9F29-B835-7318-BF2C-C24C79AF935D}"/>
              </a:ext>
            </a:extLst>
          </p:cNvPr>
          <p:cNvGrpSpPr/>
          <p:nvPr/>
        </p:nvGrpSpPr>
        <p:grpSpPr>
          <a:xfrm>
            <a:off x="6288658" y="1250219"/>
            <a:ext cx="2198674" cy="4351008"/>
            <a:chOff x="9163051" y="1250219"/>
            <a:chExt cx="2198674" cy="4351008"/>
          </a:xfrm>
        </p:grpSpPr>
        <p:sp>
          <p:nvSpPr>
            <p:cNvPr id="52" name="Freeform 51">
              <a:extLst>
                <a:ext uri="{FF2B5EF4-FFF2-40B4-BE49-F238E27FC236}">
                  <a16:creationId xmlns:a16="http://schemas.microsoft.com/office/drawing/2014/main" id="{ED55949B-7EDB-AAA9-B72E-4B6D3C37A873}"/>
                </a:ext>
              </a:extLst>
            </p:cNvPr>
            <p:cNvSpPr/>
            <p:nvPr/>
          </p:nvSpPr>
          <p:spPr>
            <a:xfrm>
              <a:off x="9163051" y="1250219"/>
              <a:ext cx="2198674" cy="4351008"/>
            </a:xfrm>
            <a:custGeom>
              <a:avLst/>
              <a:gdLst>
                <a:gd name="connsiteX0" fmla="*/ 0 w 2198674"/>
                <a:gd name="connsiteY0" fmla="*/ 3772185 h 4351008"/>
                <a:gd name="connsiteX1" fmla="*/ 578967 w 2198674"/>
                <a:gd name="connsiteY1" fmla="*/ 4351009 h 4351008"/>
                <a:gd name="connsiteX2" fmla="*/ 1157935 w 2198674"/>
                <a:gd name="connsiteY2" fmla="*/ 3772185 h 4351008"/>
                <a:gd name="connsiteX3" fmla="*/ 1154583 w 2198674"/>
                <a:gd name="connsiteY3" fmla="*/ 3710326 h 4351008"/>
                <a:gd name="connsiteX4" fmla="*/ 1157935 w 2198674"/>
                <a:gd name="connsiteY4" fmla="*/ 3710326 h 4351008"/>
                <a:gd name="connsiteX5" fmla="*/ 1736903 w 2198674"/>
                <a:gd name="connsiteY5" fmla="*/ 3131501 h 4351008"/>
                <a:gd name="connsiteX6" fmla="*/ 1596390 w 2198674"/>
                <a:gd name="connsiteY6" fmla="*/ 2753643 h 4351008"/>
                <a:gd name="connsiteX7" fmla="*/ 1619707 w 2198674"/>
                <a:gd name="connsiteY7" fmla="*/ 2754252 h 4351008"/>
                <a:gd name="connsiteX8" fmla="*/ 2198675 w 2198674"/>
                <a:gd name="connsiteY8" fmla="*/ 2175428 h 4351008"/>
                <a:gd name="connsiteX9" fmla="*/ 1619707 w 2198674"/>
                <a:gd name="connsiteY9" fmla="*/ 1596604 h 4351008"/>
                <a:gd name="connsiteX10" fmla="*/ 1609801 w 2198674"/>
                <a:gd name="connsiteY10" fmla="*/ 1596909 h 4351008"/>
                <a:gd name="connsiteX11" fmla="*/ 1736903 w 2198674"/>
                <a:gd name="connsiteY11" fmla="*/ 1235201 h 4351008"/>
                <a:gd name="connsiteX12" fmla="*/ 1157935 w 2198674"/>
                <a:gd name="connsiteY12" fmla="*/ 656377 h 4351008"/>
                <a:gd name="connsiteX13" fmla="*/ 1152601 w 2198674"/>
                <a:gd name="connsiteY13" fmla="*/ 656377 h 4351008"/>
                <a:gd name="connsiteX14" fmla="*/ 1157935 w 2198674"/>
                <a:gd name="connsiteY14" fmla="*/ 578824 h 4351008"/>
                <a:gd name="connsiteX15" fmla="*/ 578967 w 2198674"/>
                <a:gd name="connsiteY15" fmla="*/ 0 h 4351008"/>
                <a:gd name="connsiteX16" fmla="*/ 0 w 2198674"/>
                <a:gd name="connsiteY16" fmla="*/ 578824 h 4351008"/>
                <a:gd name="connsiteX17" fmla="*/ 0 w 2198674"/>
                <a:gd name="connsiteY17" fmla="*/ 3772185 h 43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674" h="4351008">
                  <a:moveTo>
                    <a:pt x="0" y="3772185"/>
                  </a:moveTo>
                  <a:cubicBezTo>
                    <a:pt x="0" y="4091841"/>
                    <a:pt x="259232" y="4351009"/>
                    <a:pt x="578967" y="4351009"/>
                  </a:cubicBezTo>
                  <a:cubicBezTo>
                    <a:pt x="898703" y="4351009"/>
                    <a:pt x="1157935" y="4091841"/>
                    <a:pt x="1157935" y="3772185"/>
                  </a:cubicBezTo>
                  <a:cubicBezTo>
                    <a:pt x="1157935" y="3751311"/>
                    <a:pt x="1156716" y="3730742"/>
                    <a:pt x="1154583" y="3710326"/>
                  </a:cubicBezTo>
                  <a:cubicBezTo>
                    <a:pt x="1155649" y="3710326"/>
                    <a:pt x="1156716" y="3710326"/>
                    <a:pt x="1157935" y="3710326"/>
                  </a:cubicBezTo>
                  <a:cubicBezTo>
                    <a:pt x="1477670" y="3710326"/>
                    <a:pt x="1736903" y="3451157"/>
                    <a:pt x="1736903" y="3131501"/>
                  </a:cubicBezTo>
                  <a:cubicBezTo>
                    <a:pt x="1736903" y="2987062"/>
                    <a:pt x="1683868" y="2855116"/>
                    <a:pt x="1596390" y="2753643"/>
                  </a:cubicBezTo>
                  <a:cubicBezTo>
                    <a:pt x="1604163" y="2753948"/>
                    <a:pt x="1611935" y="2754252"/>
                    <a:pt x="1619707" y="2754252"/>
                  </a:cubicBezTo>
                  <a:cubicBezTo>
                    <a:pt x="1939443" y="2754252"/>
                    <a:pt x="2198675" y="2495084"/>
                    <a:pt x="2198675" y="2175428"/>
                  </a:cubicBezTo>
                  <a:cubicBezTo>
                    <a:pt x="2198675" y="1855772"/>
                    <a:pt x="1939443" y="1596604"/>
                    <a:pt x="1619707" y="1596604"/>
                  </a:cubicBezTo>
                  <a:cubicBezTo>
                    <a:pt x="1616354" y="1596604"/>
                    <a:pt x="1613154" y="1596756"/>
                    <a:pt x="1609801" y="1596909"/>
                  </a:cubicBezTo>
                  <a:cubicBezTo>
                    <a:pt x="1689354" y="1497873"/>
                    <a:pt x="1736903" y="1372022"/>
                    <a:pt x="1736903" y="1235201"/>
                  </a:cubicBezTo>
                  <a:cubicBezTo>
                    <a:pt x="1736903" y="915545"/>
                    <a:pt x="1477670" y="656377"/>
                    <a:pt x="1157935" y="656377"/>
                  </a:cubicBezTo>
                  <a:cubicBezTo>
                    <a:pt x="1156106" y="656377"/>
                    <a:pt x="1154430" y="656377"/>
                    <a:pt x="1152601" y="656377"/>
                  </a:cubicBezTo>
                  <a:cubicBezTo>
                    <a:pt x="1155954" y="630932"/>
                    <a:pt x="1157935" y="605030"/>
                    <a:pt x="1157935" y="578824"/>
                  </a:cubicBezTo>
                  <a:cubicBezTo>
                    <a:pt x="1157935" y="259168"/>
                    <a:pt x="898703" y="0"/>
                    <a:pt x="578967" y="0"/>
                  </a:cubicBezTo>
                  <a:cubicBezTo>
                    <a:pt x="259232" y="0"/>
                    <a:pt x="0" y="259168"/>
                    <a:pt x="0" y="578824"/>
                  </a:cubicBezTo>
                  <a:lnTo>
                    <a:pt x="0" y="3772185"/>
                  </a:ln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53" name="Freeform 52">
              <a:extLst>
                <a:ext uri="{FF2B5EF4-FFF2-40B4-BE49-F238E27FC236}">
                  <a16:creationId xmlns:a16="http://schemas.microsoft.com/office/drawing/2014/main" id="{50150C61-4FAF-4668-BCE8-8AE6B00D8472}"/>
                </a:ext>
              </a:extLst>
            </p:cNvPr>
            <p:cNvSpPr/>
            <p:nvPr/>
          </p:nvSpPr>
          <p:spPr>
            <a:xfrm>
              <a:off x="10342627" y="2216806"/>
              <a:ext cx="262585" cy="525040"/>
            </a:xfrm>
            <a:custGeom>
              <a:avLst/>
              <a:gdLst>
                <a:gd name="connsiteX0" fmla="*/ 0 w 262585"/>
                <a:gd name="connsiteY0" fmla="*/ 0 h 525040"/>
                <a:gd name="connsiteX1" fmla="*/ 262585 w 262585"/>
                <a:gd name="connsiteY1" fmla="*/ 262520 h 525040"/>
                <a:gd name="connsiteX2" fmla="*/ 0 w 262585"/>
                <a:gd name="connsiteY2" fmla="*/ 525040 h 525040"/>
              </a:gdLst>
              <a:ahLst/>
              <a:cxnLst>
                <a:cxn ang="0">
                  <a:pos x="connsiteX0" y="connsiteY0"/>
                </a:cxn>
                <a:cxn ang="0">
                  <a:pos x="connsiteX1" y="connsiteY1"/>
                </a:cxn>
                <a:cxn ang="0">
                  <a:pos x="connsiteX2" y="connsiteY2"/>
                </a:cxn>
              </a:cxnLst>
              <a:rect l="l" t="t" r="r" b="b"/>
              <a:pathLst>
                <a:path w="262585" h="525040">
                  <a:moveTo>
                    <a:pt x="0" y="0"/>
                  </a:moveTo>
                  <a:cubicBezTo>
                    <a:pt x="145085" y="0"/>
                    <a:pt x="262585" y="117624"/>
                    <a:pt x="262585" y="262520"/>
                  </a:cubicBezTo>
                  <a:cubicBezTo>
                    <a:pt x="262585" y="407569"/>
                    <a:pt x="144933" y="525040"/>
                    <a:pt x="0" y="52504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54" name="Freeform 53">
              <a:extLst>
                <a:ext uri="{FF2B5EF4-FFF2-40B4-BE49-F238E27FC236}">
                  <a16:creationId xmlns:a16="http://schemas.microsoft.com/office/drawing/2014/main" id="{7437DB05-C71B-B67A-F85A-181165D49819}"/>
                </a:ext>
              </a:extLst>
            </p:cNvPr>
            <p:cNvSpPr/>
            <p:nvPr/>
          </p:nvSpPr>
          <p:spPr>
            <a:xfrm>
              <a:off x="10725608" y="3163127"/>
              <a:ext cx="262585" cy="525040"/>
            </a:xfrm>
            <a:custGeom>
              <a:avLst/>
              <a:gdLst>
                <a:gd name="connsiteX0" fmla="*/ 0 w 262585"/>
                <a:gd name="connsiteY0" fmla="*/ 0 h 525040"/>
                <a:gd name="connsiteX1" fmla="*/ 262585 w 262585"/>
                <a:gd name="connsiteY1" fmla="*/ 262520 h 525040"/>
                <a:gd name="connsiteX2" fmla="*/ 0 w 262585"/>
                <a:gd name="connsiteY2" fmla="*/ 525040 h 525040"/>
              </a:gdLst>
              <a:ahLst/>
              <a:cxnLst>
                <a:cxn ang="0">
                  <a:pos x="connsiteX0" y="connsiteY0"/>
                </a:cxn>
                <a:cxn ang="0">
                  <a:pos x="connsiteX1" y="connsiteY1"/>
                </a:cxn>
                <a:cxn ang="0">
                  <a:pos x="connsiteX2" y="connsiteY2"/>
                </a:cxn>
              </a:cxnLst>
              <a:rect l="l" t="t" r="r" b="b"/>
              <a:pathLst>
                <a:path w="262585" h="525040">
                  <a:moveTo>
                    <a:pt x="0" y="0"/>
                  </a:moveTo>
                  <a:cubicBezTo>
                    <a:pt x="145085" y="0"/>
                    <a:pt x="262585" y="117624"/>
                    <a:pt x="262585" y="262520"/>
                  </a:cubicBezTo>
                  <a:cubicBezTo>
                    <a:pt x="262585" y="407569"/>
                    <a:pt x="144933" y="525040"/>
                    <a:pt x="0" y="52504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55" name="Freeform 54">
              <a:extLst>
                <a:ext uri="{FF2B5EF4-FFF2-40B4-BE49-F238E27FC236}">
                  <a16:creationId xmlns:a16="http://schemas.microsoft.com/office/drawing/2014/main" id="{1FC6AD56-D3E7-D231-4DD2-AF4CD6E2B733}"/>
                </a:ext>
              </a:extLst>
            </p:cNvPr>
            <p:cNvSpPr/>
            <p:nvPr/>
          </p:nvSpPr>
          <p:spPr>
            <a:xfrm>
              <a:off x="9636710" y="3619757"/>
              <a:ext cx="525170" cy="262520"/>
            </a:xfrm>
            <a:custGeom>
              <a:avLst/>
              <a:gdLst>
                <a:gd name="connsiteX0" fmla="*/ 0 w 525170"/>
                <a:gd name="connsiteY0" fmla="*/ 262520 h 262520"/>
                <a:gd name="connsiteX1" fmla="*/ 262585 w 525170"/>
                <a:gd name="connsiteY1" fmla="*/ 0 h 262520"/>
                <a:gd name="connsiteX2" fmla="*/ 525170 w 525170"/>
                <a:gd name="connsiteY2" fmla="*/ 262520 h 262520"/>
              </a:gdLst>
              <a:ahLst/>
              <a:cxnLst>
                <a:cxn ang="0">
                  <a:pos x="connsiteX0" y="connsiteY0"/>
                </a:cxn>
                <a:cxn ang="0">
                  <a:pos x="connsiteX1" y="connsiteY1"/>
                </a:cxn>
                <a:cxn ang="0">
                  <a:pos x="connsiteX2" y="connsiteY2"/>
                </a:cxn>
              </a:cxnLst>
              <a:rect l="l" t="t" r="r" b="b"/>
              <a:pathLst>
                <a:path w="525170" h="262520">
                  <a:moveTo>
                    <a:pt x="0" y="262520"/>
                  </a:moveTo>
                  <a:cubicBezTo>
                    <a:pt x="0" y="117471"/>
                    <a:pt x="117653" y="0"/>
                    <a:pt x="262585" y="0"/>
                  </a:cubicBezTo>
                  <a:cubicBezTo>
                    <a:pt x="407670" y="0"/>
                    <a:pt x="525170" y="117624"/>
                    <a:pt x="525170" y="26252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56" name="Freeform 55">
              <a:extLst>
                <a:ext uri="{FF2B5EF4-FFF2-40B4-BE49-F238E27FC236}">
                  <a16:creationId xmlns:a16="http://schemas.microsoft.com/office/drawing/2014/main" id="{63A029E4-BAC8-A2AD-4F28-1E29DDBC9C8D}"/>
                </a:ext>
              </a:extLst>
            </p:cNvPr>
            <p:cNvSpPr/>
            <p:nvPr/>
          </p:nvSpPr>
          <p:spPr>
            <a:xfrm>
              <a:off x="9476842" y="1529652"/>
              <a:ext cx="525170" cy="262520"/>
            </a:xfrm>
            <a:custGeom>
              <a:avLst/>
              <a:gdLst>
                <a:gd name="connsiteX0" fmla="*/ 0 w 525170"/>
                <a:gd name="connsiteY0" fmla="*/ 262520 h 262520"/>
                <a:gd name="connsiteX1" fmla="*/ 262585 w 525170"/>
                <a:gd name="connsiteY1" fmla="*/ 0 h 262520"/>
                <a:gd name="connsiteX2" fmla="*/ 525170 w 525170"/>
                <a:gd name="connsiteY2" fmla="*/ 262520 h 262520"/>
              </a:gdLst>
              <a:ahLst/>
              <a:cxnLst>
                <a:cxn ang="0">
                  <a:pos x="connsiteX0" y="connsiteY0"/>
                </a:cxn>
                <a:cxn ang="0">
                  <a:pos x="connsiteX1" y="connsiteY1"/>
                </a:cxn>
                <a:cxn ang="0">
                  <a:pos x="connsiteX2" y="connsiteY2"/>
                </a:cxn>
              </a:cxnLst>
              <a:rect l="l" t="t" r="r" b="b"/>
              <a:pathLst>
                <a:path w="525170" h="262520">
                  <a:moveTo>
                    <a:pt x="0" y="262520"/>
                  </a:moveTo>
                  <a:cubicBezTo>
                    <a:pt x="0" y="117471"/>
                    <a:pt x="117653" y="0"/>
                    <a:pt x="262585" y="0"/>
                  </a:cubicBezTo>
                  <a:cubicBezTo>
                    <a:pt x="407670" y="0"/>
                    <a:pt x="525170" y="117624"/>
                    <a:pt x="525170" y="26252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57" name="Freeform 56">
              <a:extLst>
                <a:ext uri="{FF2B5EF4-FFF2-40B4-BE49-F238E27FC236}">
                  <a16:creationId xmlns:a16="http://schemas.microsoft.com/office/drawing/2014/main" id="{72E9B7AD-89D1-E8C2-C457-157671329D6F}"/>
                </a:ext>
              </a:extLst>
            </p:cNvPr>
            <p:cNvSpPr/>
            <p:nvPr/>
          </p:nvSpPr>
          <p:spPr>
            <a:xfrm>
              <a:off x="9999879" y="4368465"/>
              <a:ext cx="525170" cy="262520"/>
            </a:xfrm>
            <a:custGeom>
              <a:avLst/>
              <a:gdLst>
                <a:gd name="connsiteX0" fmla="*/ 525171 w 525170"/>
                <a:gd name="connsiteY0" fmla="*/ 0 h 262520"/>
                <a:gd name="connsiteX1" fmla="*/ 262585 w 525170"/>
                <a:gd name="connsiteY1" fmla="*/ 262520 h 262520"/>
                <a:gd name="connsiteX2" fmla="*/ 0 w 525170"/>
                <a:gd name="connsiteY2" fmla="*/ 0 h 262520"/>
              </a:gdLst>
              <a:ahLst/>
              <a:cxnLst>
                <a:cxn ang="0">
                  <a:pos x="connsiteX0" y="connsiteY0"/>
                </a:cxn>
                <a:cxn ang="0">
                  <a:pos x="connsiteX1" y="connsiteY1"/>
                </a:cxn>
                <a:cxn ang="0">
                  <a:pos x="connsiteX2" y="connsiteY2"/>
                </a:cxn>
              </a:cxnLst>
              <a:rect l="l" t="t" r="r" b="b"/>
              <a:pathLst>
                <a:path w="525170" h="262520">
                  <a:moveTo>
                    <a:pt x="525171" y="0"/>
                  </a:moveTo>
                  <a:cubicBezTo>
                    <a:pt x="525171" y="145049"/>
                    <a:pt x="407518" y="262520"/>
                    <a:pt x="262585" y="262520"/>
                  </a:cubicBezTo>
                  <a:cubicBezTo>
                    <a:pt x="117501" y="262520"/>
                    <a:pt x="0" y="144896"/>
                    <a:pt x="0" y="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58" name="Freeform 57">
              <a:extLst>
                <a:ext uri="{FF2B5EF4-FFF2-40B4-BE49-F238E27FC236}">
                  <a16:creationId xmlns:a16="http://schemas.microsoft.com/office/drawing/2014/main" id="{7229FBF4-9E16-C606-201F-BA5C5BDC7C67}"/>
                </a:ext>
              </a:extLst>
            </p:cNvPr>
            <p:cNvSpPr/>
            <p:nvPr/>
          </p:nvSpPr>
          <p:spPr>
            <a:xfrm>
              <a:off x="9459012" y="4673952"/>
              <a:ext cx="262585" cy="525040"/>
            </a:xfrm>
            <a:custGeom>
              <a:avLst/>
              <a:gdLst>
                <a:gd name="connsiteX0" fmla="*/ 262585 w 262585"/>
                <a:gd name="connsiteY0" fmla="*/ 525040 h 525040"/>
                <a:gd name="connsiteX1" fmla="*/ 0 w 262585"/>
                <a:gd name="connsiteY1" fmla="*/ 262520 h 525040"/>
                <a:gd name="connsiteX2" fmla="*/ 262585 w 262585"/>
                <a:gd name="connsiteY2" fmla="*/ 0 h 525040"/>
              </a:gdLst>
              <a:ahLst/>
              <a:cxnLst>
                <a:cxn ang="0">
                  <a:pos x="connsiteX0" y="connsiteY0"/>
                </a:cxn>
                <a:cxn ang="0">
                  <a:pos x="connsiteX1" y="connsiteY1"/>
                </a:cxn>
                <a:cxn ang="0">
                  <a:pos x="connsiteX2" y="connsiteY2"/>
                </a:cxn>
              </a:cxnLst>
              <a:rect l="l" t="t" r="r" b="b"/>
              <a:pathLst>
                <a:path w="262585" h="525040">
                  <a:moveTo>
                    <a:pt x="262585" y="525040"/>
                  </a:moveTo>
                  <a:cubicBezTo>
                    <a:pt x="117500" y="525040"/>
                    <a:pt x="0" y="407417"/>
                    <a:pt x="0" y="262520"/>
                  </a:cubicBezTo>
                  <a:cubicBezTo>
                    <a:pt x="0" y="117471"/>
                    <a:pt x="117653" y="0"/>
                    <a:pt x="262585" y="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59" name="Freeform 58">
              <a:extLst>
                <a:ext uri="{FF2B5EF4-FFF2-40B4-BE49-F238E27FC236}">
                  <a16:creationId xmlns:a16="http://schemas.microsoft.com/office/drawing/2014/main" id="{933EA247-EFD3-1B0F-563A-ACBB4CF86919}"/>
                </a:ext>
              </a:extLst>
            </p:cNvPr>
            <p:cNvSpPr/>
            <p:nvPr/>
          </p:nvSpPr>
          <p:spPr>
            <a:xfrm>
              <a:off x="9681058" y="2505989"/>
              <a:ext cx="262585" cy="525040"/>
            </a:xfrm>
            <a:custGeom>
              <a:avLst/>
              <a:gdLst>
                <a:gd name="connsiteX0" fmla="*/ 262585 w 262585"/>
                <a:gd name="connsiteY0" fmla="*/ 525040 h 525040"/>
                <a:gd name="connsiteX1" fmla="*/ 0 w 262585"/>
                <a:gd name="connsiteY1" fmla="*/ 262520 h 525040"/>
                <a:gd name="connsiteX2" fmla="*/ 262585 w 262585"/>
                <a:gd name="connsiteY2" fmla="*/ 0 h 525040"/>
              </a:gdLst>
              <a:ahLst/>
              <a:cxnLst>
                <a:cxn ang="0">
                  <a:pos x="connsiteX0" y="connsiteY0"/>
                </a:cxn>
                <a:cxn ang="0">
                  <a:pos x="connsiteX1" y="connsiteY1"/>
                </a:cxn>
                <a:cxn ang="0">
                  <a:pos x="connsiteX2" y="connsiteY2"/>
                </a:cxn>
              </a:cxnLst>
              <a:rect l="l" t="t" r="r" b="b"/>
              <a:pathLst>
                <a:path w="262585" h="525040">
                  <a:moveTo>
                    <a:pt x="262585" y="525040"/>
                  </a:moveTo>
                  <a:cubicBezTo>
                    <a:pt x="117501" y="525040"/>
                    <a:pt x="0" y="407417"/>
                    <a:pt x="0" y="262520"/>
                  </a:cubicBezTo>
                  <a:cubicBezTo>
                    <a:pt x="0" y="117471"/>
                    <a:pt x="117653" y="0"/>
                    <a:pt x="262585" y="0"/>
                  </a:cubicBez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grpSp>
      <p:grpSp>
        <p:nvGrpSpPr>
          <p:cNvPr id="64" name="Group 63">
            <a:extLst>
              <a:ext uri="{FF2B5EF4-FFF2-40B4-BE49-F238E27FC236}">
                <a16:creationId xmlns:a16="http://schemas.microsoft.com/office/drawing/2014/main" id="{13E6F060-BDA7-CAB8-FF88-EC9AF6AF39AA}"/>
              </a:ext>
            </a:extLst>
          </p:cNvPr>
          <p:cNvGrpSpPr/>
          <p:nvPr/>
        </p:nvGrpSpPr>
        <p:grpSpPr>
          <a:xfrm>
            <a:off x="3704668" y="1250215"/>
            <a:ext cx="2198674" cy="4351017"/>
            <a:chOff x="-292248" y="1250215"/>
            <a:chExt cx="2198674" cy="4351017"/>
          </a:xfrm>
        </p:grpSpPr>
        <p:sp>
          <p:nvSpPr>
            <p:cNvPr id="20" name="Freeform 19">
              <a:extLst>
                <a:ext uri="{FF2B5EF4-FFF2-40B4-BE49-F238E27FC236}">
                  <a16:creationId xmlns:a16="http://schemas.microsoft.com/office/drawing/2014/main" id="{9547BE09-11C4-6468-F4B6-D8472C4EAB69}"/>
                </a:ext>
              </a:extLst>
            </p:cNvPr>
            <p:cNvSpPr/>
            <p:nvPr/>
          </p:nvSpPr>
          <p:spPr>
            <a:xfrm>
              <a:off x="-292248" y="1250215"/>
              <a:ext cx="2198674" cy="4351017"/>
            </a:xfrm>
            <a:custGeom>
              <a:avLst/>
              <a:gdLst>
                <a:gd name="connsiteX0" fmla="*/ 2198675 w 2198674"/>
                <a:gd name="connsiteY0" fmla="*/ 578825 h 4351017"/>
                <a:gd name="connsiteX1" fmla="*/ 1619707 w 2198674"/>
                <a:gd name="connsiteY1" fmla="*/ 0 h 4351017"/>
                <a:gd name="connsiteX2" fmla="*/ 1040740 w 2198674"/>
                <a:gd name="connsiteY2" fmla="*/ 578825 h 4351017"/>
                <a:gd name="connsiteX3" fmla="*/ 1044092 w 2198674"/>
                <a:gd name="connsiteY3" fmla="*/ 640685 h 4351017"/>
                <a:gd name="connsiteX4" fmla="*/ 1040740 w 2198674"/>
                <a:gd name="connsiteY4" fmla="*/ 640685 h 4351017"/>
                <a:gd name="connsiteX5" fmla="*/ 461772 w 2198674"/>
                <a:gd name="connsiteY5" fmla="*/ 1219510 h 4351017"/>
                <a:gd name="connsiteX6" fmla="*/ 602285 w 2198674"/>
                <a:gd name="connsiteY6" fmla="*/ 1597369 h 4351017"/>
                <a:gd name="connsiteX7" fmla="*/ 578968 w 2198674"/>
                <a:gd name="connsiteY7" fmla="*/ 1596760 h 4351017"/>
                <a:gd name="connsiteX8" fmla="*/ 0 w 2198674"/>
                <a:gd name="connsiteY8" fmla="*/ 2175585 h 4351017"/>
                <a:gd name="connsiteX9" fmla="*/ 578968 w 2198674"/>
                <a:gd name="connsiteY9" fmla="*/ 2754410 h 4351017"/>
                <a:gd name="connsiteX10" fmla="*/ 588874 w 2198674"/>
                <a:gd name="connsiteY10" fmla="*/ 2754106 h 4351017"/>
                <a:gd name="connsiteX11" fmla="*/ 461772 w 2198674"/>
                <a:gd name="connsiteY11" fmla="*/ 3115814 h 4351017"/>
                <a:gd name="connsiteX12" fmla="*/ 1040740 w 2198674"/>
                <a:gd name="connsiteY12" fmla="*/ 3694640 h 4351017"/>
                <a:gd name="connsiteX13" fmla="*/ 1046074 w 2198674"/>
                <a:gd name="connsiteY13" fmla="*/ 3694640 h 4351017"/>
                <a:gd name="connsiteX14" fmla="*/ 1040740 w 2198674"/>
                <a:gd name="connsiteY14" fmla="*/ 3772192 h 4351017"/>
                <a:gd name="connsiteX15" fmla="*/ 1619707 w 2198674"/>
                <a:gd name="connsiteY15" fmla="*/ 4351018 h 4351017"/>
                <a:gd name="connsiteX16" fmla="*/ 2198675 w 2198674"/>
                <a:gd name="connsiteY16" fmla="*/ 3772192 h 4351017"/>
                <a:gd name="connsiteX17" fmla="*/ 2198675 w 2198674"/>
                <a:gd name="connsiteY17" fmla="*/ 578825 h 435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674" h="4351017">
                  <a:moveTo>
                    <a:pt x="2198675" y="578825"/>
                  </a:moveTo>
                  <a:cubicBezTo>
                    <a:pt x="2198675" y="259169"/>
                    <a:pt x="1939442" y="0"/>
                    <a:pt x="1619707" y="0"/>
                  </a:cubicBezTo>
                  <a:cubicBezTo>
                    <a:pt x="1299972" y="0"/>
                    <a:pt x="1040740" y="259169"/>
                    <a:pt x="1040740" y="578825"/>
                  </a:cubicBezTo>
                  <a:cubicBezTo>
                    <a:pt x="1040740" y="599699"/>
                    <a:pt x="1041959" y="620268"/>
                    <a:pt x="1044092" y="640685"/>
                  </a:cubicBezTo>
                  <a:cubicBezTo>
                    <a:pt x="1043026" y="640685"/>
                    <a:pt x="1041959" y="640685"/>
                    <a:pt x="1040740" y="640685"/>
                  </a:cubicBezTo>
                  <a:cubicBezTo>
                    <a:pt x="721004" y="640685"/>
                    <a:pt x="461772" y="899853"/>
                    <a:pt x="461772" y="1219510"/>
                  </a:cubicBezTo>
                  <a:cubicBezTo>
                    <a:pt x="461772" y="1363950"/>
                    <a:pt x="514807" y="1495896"/>
                    <a:pt x="602285" y="1597369"/>
                  </a:cubicBezTo>
                  <a:cubicBezTo>
                    <a:pt x="594512" y="1597064"/>
                    <a:pt x="586740" y="1596760"/>
                    <a:pt x="578968" y="1596760"/>
                  </a:cubicBezTo>
                  <a:cubicBezTo>
                    <a:pt x="259232" y="1596760"/>
                    <a:pt x="0" y="1855928"/>
                    <a:pt x="0" y="2175585"/>
                  </a:cubicBezTo>
                  <a:cubicBezTo>
                    <a:pt x="0" y="2495242"/>
                    <a:pt x="259232" y="2754410"/>
                    <a:pt x="578968" y="2754410"/>
                  </a:cubicBezTo>
                  <a:cubicBezTo>
                    <a:pt x="582320" y="2754410"/>
                    <a:pt x="585521" y="2754258"/>
                    <a:pt x="588874" y="2754106"/>
                  </a:cubicBezTo>
                  <a:cubicBezTo>
                    <a:pt x="509321" y="2853141"/>
                    <a:pt x="461772" y="2978993"/>
                    <a:pt x="461772" y="3115814"/>
                  </a:cubicBezTo>
                  <a:cubicBezTo>
                    <a:pt x="461772" y="3435471"/>
                    <a:pt x="721004" y="3694640"/>
                    <a:pt x="1040740" y="3694640"/>
                  </a:cubicBezTo>
                  <a:cubicBezTo>
                    <a:pt x="1042568" y="3694640"/>
                    <a:pt x="1044245" y="3694640"/>
                    <a:pt x="1046074" y="3694640"/>
                  </a:cubicBezTo>
                  <a:cubicBezTo>
                    <a:pt x="1042721" y="3720084"/>
                    <a:pt x="1040740" y="3745986"/>
                    <a:pt x="1040740" y="3772192"/>
                  </a:cubicBezTo>
                  <a:cubicBezTo>
                    <a:pt x="1040740" y="4091849"/>
                    <a:pt x="1299972" y="4351018"/>
                    <a:pt x="1619707" y="4351018"/>
                  </a:cubicBezTo>
                  <a:cubicBezTo>
                    <a:pt x="1939442" y="4351018"/>
                    <a:pt x="2198675" y="4091849"/>
                    <a:pt x="2198675" y="3772192"/>
                  </a:cubicBezTo>
                  <a:lnTo>
                    <a:pt x="2198675" y="578825"/>
                  </a:ln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21" name="Freeform 20">
              <a:extLst>
                <a:ext uri="{FF2B5EF4-FFF2-40B4-BE49-F238E27FC236}">
                  <a16:creationId xmlns:a16="http://schemas.microsoft.com/office/drawing/2014/main" id="{55360E95-13E0-58A6-F6B7-5B2C73D8F7E8}"/>
                </a:ext>
              </a:extLst>
            </p:cNvPr>
            <p:cNvSpPr/>
            <p:nvPr/>
          </p:nvSpPr>
          <p:spPr>
            <a:xfrm>
              <a:off x="1153875" y="4804833"/>
              <a:ext cx="388010" cy="387915"/>
            </a:xfrm>
            <a:custGeom>
              <a:avLst/>
              <a:gdLst>
                <a:gd name="connsiteX0" fmla="*/ 388010 w 388010"/>
                <a:gd name="connsiteY0" fmla="*/ 193957 h 387915"/>
                <a:gd name="connsiteX1" fmla="*/ 194005 w 388010"/>
                <a:gd name="connsiteY1" fmla="*/ 387915 h 387915"/>
                <a:gd name="connsiteX2" fmla="*/ 0 w 388010"/>
                <a:gd name="connsiteY2" fmla="*/ 193957 h 387915"/>
                <a:gd name="connsiteX3" fmla="*/ 194005 w 388010"/>
                <a:gd name="connsiteY3" fmla="*/ 0 h 387915"/>
                <a:gd name="connsiteX4" fmla="*/ 388010 w 388010"/>
                <a:gd name="connsiteY4" fmla="*/ 193957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7"/>
                  </a:moveTo>
                  <a:cubicBezTo>
                    <a:pt x="388010" y="301068"/>
                    <a:pt x="301142" y="387915"/>
                    <a:pt x="194005" y="387915"/>
                  </a:cubicBezTo>
                  <a:cubicBezTo>
                    <a:pt x="86868" y="387915"/>
                    <a:pt x="0" y="301068"/>
                    <a:pt x="0" y="193957"/>
                  </a:cubicBezTo>
                  <a:cubicBezTo>
                    <a:pt x="0" y="86847"/>
                    <a:pt x="86868" y="0"/>
                    <a:pt x="194005" y="0"/>
                  </a:cubicBezTo>
                  <a:cubicBezTo>
                    <a:pt x="301142" y="0"/>
                    <a:pt x="388010" y="86847"/>
                    <a:pt x="388010" y="193957"/>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22" name="Freeform 21">
              <a:extLst>
                <a:ext uri="{FF2B5EF4-FFF2-40B4-BE49-F238E27FC236}">
                  <a16:creationId xmlns:a16="http://schemas.microsoft.com/office/drawing/2014/main" id="{77ACF57A-AAEA-8F89-305E-7B0483320A67}"/>
                </a:ext>
              </a:extLst>
            </p:cNvPr>
            <p:cNvSpPr/>
            <p:nvPr/>
          </p:nvSpPr>
          <p:spPr>
            <a:xfrm>
              <a:off x="80522" y="3231842"/>
              <a:ext cx="388010" cy="387915"/>
            </a:xfrm>
            <a:custGeom>
              <a:avLst/>
              <a:gdLst>
                <a:gd name="connsiteX0" fmla="*/ 388010 w 388010"/>
                <a:gd name="connsiteY0" fmla="*/ 193957 h 387915"/>
                <a:gd name="connsiteX1" fmla="*/ 194005 w 388010"/>
                <a:gd name="connsiteY1" fmla="*/ 387915 h 387915"/>
                <a:gd name="connsiteX2" fmla="*/ 0 w 388010"/>
                <a:gd name="connsiteY2" fmla="*/ 193957 h 387915"/>
                <a:gd name="connsiteX3" fmla="*/ 194005 w 388010"/>
                <a:gd name="connsiteY3" fmla="*/ 0 h 387915"/>
                <a:gd name="connsiteX4" fmla="*/ 388010 w 388010"/>
                <a:gd name="connsiteY4" fmla="*/ 193957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7"/>
                  </a:moveTo>
                  <a:cubicBezTo>
                    <a:pt x="388010" y="301077"/>
                    <a:pt x="301151" y="387915"/>
                    <a:pt x="194005" y="387915"/>
                  </a:cubicBezTo>
                  <a:cubicBezTo>
                    <a:pt x="86859" y="387915"/>
                    <a:pt x="0" y="301077"/>
                    <a:pt x="0" y="193957"/>
                  </a:cubicBezTo>
                  <a:cubicBezTo>
                    <a:pt x="0" y="86838"/>
                    <a:pt x="86859" y="0"/>
                    <a:pt x="194005" y="0"/>
                  </a:cubicBezTo>
                  <a:cubicBezTo>
                    <a:pt x="301151" y="0"/>
                    <a:pt x="388010" y="86838"/>
                    <a:pt x="388010" y="193957"/>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23" name="Freeform 22">
              <a:extLst>
                <a:ext uri="{FF2B5EF4-FFF2-40B4-BE49-F238E27FC236}">
                  <a16:creationId xmlns:a16="http://schemas.microsoft.com/office/drawing/2014/main" id="{06EFD410-6CD3-2AB4-9253-E3FE8783AC40}"/>
                </a:ext>
              </a:extLst>
            </p:cNvPr>
            <p:cNvSpPr/>
            <p:nvPr/>
          </p:nvSpPr>
          <p:spPr>
            <a:xfrm>
              <a:off x="920856" y="3274503"/>
              <a:ext cx="302666" cy="302592"/>
            </a:xfrm>
            <a:custGeom>
              <a:avLst/>
              <a:gdLst>
                <a:gd name="connsiteX0" fmla="*/ 302666 w 302666"/>
                <a:gd name="connsiteY0" fmla="*/ 151296 h 302592"/>
                <a:gd name="connsiteX1" fmla="*/ 151333 w 302666"/>
                <a:gd name="connsiteY1" fmla="*/ 302592 h 302592"/>
                <a:gd name="connsiteX2" fmla="*/ 0 w 302666"/>
                <a:gd name="connsiteY2" fmla="*/ 151296 h 302592"/>
                <a:gd name="connsiteX3" fmla="*/ 151333 w 302666"/>
                <a:gd name="connsiteY3" fmla="*/ 0 h 302592"/>
                <a:gd name="connsiteX4" fmla="*/ 302666 w 302666"/>
                <a:gd name="connsiteY4" fmla="*/ 151296 h 302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66" h="302592">
                  <a:moveTo>
                    <a:pt x="302666" y="151296"/>
                  </a:moveTo>
                  <a:cubicBezTo>
                    <a:pt x="302666" y="234854"/>
                    <a:pt x="234912" y="302592"/>
                    <a:pt x="151333" y="302592"/>
                  </a:cubicBezTo>
                  <a:cubicBezTo>
                    <a:pt x="67754" y="302592"/>
                    <a:pt x="0" y="234854"/>
                    <a:pt x="0" y="151296"/>
                  </a:cubicBezTo>
                  <a:cubicBezTo>
                    <a:pt x="0" y="67737"/>
                    <a:pt x="67754" y="0"/>
                    <a:pt x="151333" y="0"/>
                  </a:cubicBezTo>
                  <a:cubicBezTo>
                    <a:pt x="234912" y="0"/>
                    <a:pt x="302666" y="67738"/>
                    <a:pt x="302666" y="151296"/>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24" name="Freeform 23">
              <a:extLst>
                <a:ext uri="{FF2B5EF4-FFF2-40B4-BE49-F238E27FC236}">
                  <a16:creationId xmlns:a16="http://schemas.microsoft.com/office/drawing/2014/main" id="{72D9E27F-83FF-0D7B-C082-4AA12E5963A5}"/>
                </a:ext>
              </a:extLst>
            </p:cNvPr>
            <p:cNvSpPr/>
            <p:nvPr/>
          </p:nvSpPr>
          <p:spPr>
            <a:xfrm>
              <a:off x="1478335" y="4434135"/>
              <a:ext cx="410260" cy="410159"/>
            </a:xfrm>
            <a:custGeom>
              <a:avLst/>
              <a:gdLst>
                <a:gd name="connsiteX0" fmla="*/ 410261 w 410260"/>
                <a:gd name="connsiteY0" fmla="*/ 0 h 410159"/>
                <a:gd name="connsiteX1" fmla="*/ 0 w 410260"/>
                <a:gd name="connsiteY1" fmla="*/ 410160 h 410159"/>
              </a:gdLst>
              <a:ahLst/>
              <a:cxnLst>
                <a:cxn ang="0">
                  <a:pos x="connsiteX0" y="connsiteY0"/>
                </a:cxn>
                <a:cxn ang="0">
                  <a:pos x="connsiteX1" y="connsiteY1"/>
                </a:cxn>
              </a:cxnLst>
              <a:rect l="l" t="t" r="r" b="b"/>
              <a:pathLst>
                <a:path w="410260" h="410159">
                  <a:moveTo>
                    <a:pt x="410261" y="0"/>
                  </a:moveTo>
                  <a:lnTo>
                    <a:pt x="0" y="41016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25" name="Freeform 24">
              <a:extLst>
                <a:ext uri="{FF2B5EF4-FFF2-40B4-BE49-F238E27FC236}">
                  <a16:creationId xmlns:a16="http://schemas.microsoft.com/office/drawing/2014/main" id="{0F89F343-3D9D-5840-9983-67CD61235198}"/>
                </a:ext>
              </a:extLst>
            </p:cNvPr>
            <p:cNvSpPr/>
            <p:nvPr/>
          </p:nvSpPr>
          <p:spPr>
            <a:xfrm>
              <a:off x="532845" y="4178166"/>
              <a:ext cx="388010" cy="387915"/>
            </a:xfrm>
            <a:custGeom>
              <a:avLst/>
              <a:gdLst>
                <a:gd name="connsiteX0" fmla="*/ 388010 w 388010"/>
                <a:gd name="connsiteY0" fmla="*/ 193957 h 387915"/>
                <a:gd name="connsiteX1" fmla="*/ 194005 w 388010"/>
                <a:gd name="connsiteY1" fmla="*/ 387915 h 387915"/>
                <a:gd name="connsiteX2" fmla="*/ 0 w 388010"/>
                <a:gd name="connsiteY2" fmla="*/ 193957 h 387915"/>
                <a:gd name="connsiteX3" fmla="*/ 194005 w 388010"/>
                <a:gd name="connsiteY3" fmla="*/ 0 h 387915"/>
                <a:gd name="connsiteX4" fmla="*/ 388010 w 388010"/>
                <a:gd name="connsiteY4" fmla="*/ 193957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7"/>
                  </a:moveTo>
                  <a:cubicBezTo>
                    <a:pt x="388010" y="301068"/>
                    <a:pt x="301142" y="387915"/>
                    <a:pt x="194005" y="387915"/>
                  </a:cubicBezTo>
                  <a:cubicBezTo>
                    <a:pt x="86868" y="387915"/>
                    <a:pt x="0" y="301068"/>
                    <a:pt x="0" y="193957"/>
                  </a:cubicBezTo>
                  <a:cubicBezTo>
                    <a:pt x="0" y="86847"/>
                    <a:pt x="86868" y="0"/>
                    <a:pt x="194005" y="0"/>
                  </a:cubicBezTo>
                  <a:cubicBezTo>
                    <a:pt x="301142" y="0"/>
                    <a:pt x="388010" y="86847"/>
                    <a:pt x="388010" y="193957"/>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26" name="Freeform 25">
              <a:extLst>
                <a:ext uri="{FF2B5EF4-FFF2-40B4-BE49-F238E27FC236}">
                  <a16:creationId xmlns:a16="http://schemas.microsoft.com/office/drawing/2014/main" id="{75DE22F9-D0F9-48EC-5C14-2AFEA91B488C}"/>
                </a:ext>
              </a:extLst>
            </p:cNvPr>
            <p:cNvSpPr/>
            <p:nvPr/>
          </p:nvSpPr>
          <p:spPr>
            <a:xfrm>
              <a:off x="1153875" y="1682467"/>
              <a:ext cx="388010" cy="387915"/>
            </a:xfrm>
            <a:custGeom>
              <a:avLst/>
              <a:gdLst>
                <a:gd name="connsiteX0" fmla="*/ 388010 w 388010"/>
                <a:gd name="connsiteY0" fmla="*/ 193958 h 387915"/>
                <a:gd name="connsiteX1" fmla="*/ 194005 w 388010"/>
                <a:gd name="connsiteY1" fmla="*/ 0 h 387915"/>
                <a:gd name="connsiteX2" fmla="*/ 0 w 388010"/>
                <a:gd name="connsiteY2" fmla="*/ 193958 h 387915"/>
                <a:gd name="connsiteX3" fmla="*/ 194005 w 388010"/>
                <a:gd name="connsiteY3" fmla="*/ 387915 h 387915"/>
                <a:gd name="connsiteX4" fmla="*/ 388010 w 388010"/>
                <a:gd name="connsiteY4" fmla="*/ 193958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8"/>
                  </a:moveTo>
                  <a:cubicBezTo>
                    <a:pt x="388010" y="86847"/>
                    <a:pt x="301142" y="0"/>
                    <a:pt x="194005" y="0"/>
                  </a:cubicBezTo>
                  <a:cubicBezTo>
                    <a:pt x="86868" y="0"/>
                    <a:pt x="0" y="86847"/>
                    <a:pt x="0" y="193958"/>
                  </a:cubicBezTo>
                  <a:cubicBezTo>
                    <a:pt x="0" y="301068"/>
                    <a:pt x="86868" y="387915"/>
                    <a:pt x="194005" y="387915"/>
                  </a:cubicBezTo>
                  <a:cubicBezTo>
                    <a:pt x="301142" y="387915"/>
                    <a:pt x="388010" y="301068"/>
                    <a:pt x="388010" y="193958"/>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27" name="Freeform 26">
              <a:extLst>
                <a:ext uri="{FF2B5EF4-FFF2-40B4-BE49-F238E27FC236}">
                  <a16:creationId xmlns:a16="http://schemas.microsoft.com/office/drawing/2014/main" id="{E65990F5-1BE8-0A6A-1130-8DA5631FB470}"/>
                </a:ext>
              </a:extLst>
            </p:cNvPr>
            <p:cNvSpPr/>
            <p:nvPr/>
          </p:nvSpPr>
          <p:spPr>
            <a:xfrm>
              <a:off x="1478335" y="2030920"/>
              <a:ext cx="410260" cy="410159"/>
            </a:xfrm>
            <a:custGeom>
              <a:avLst/>
              <a:gdLst>
                <a:gd name="connsiteX0" fmla="*/ 410261 w 410260"/>
                <a:gd name="connsiteY0" fmla="*/ 410160 h 410159"/>
                <a:gd name="connsiteX1" fmla="*/ 0 w 410260"/>
                <a:gd name="connsiteY1" fmla="*/ 0 h 410159"/>
              </a:gdLst>
              <a:ahLst/>
              <a:cxnLst>
                <a:cxn ang="0">
                  <a:pos x="connsiteX0" y="connsiteY0"/>
                </a:cxn>
                <a:cxn ang="0">
                  <a:pos x="connsiteX1" y="connsiteY1"/>
                </a:cxn>
              </a:cxnLst>
              <a:rect l="l" t="t" r="r" b="b"/>
              <a:pathLst>
                <a:path w="410260" h="410159">
                  <a:moveTo>
                    <a:pt x="410261" y="410160"/>
                  </a:moveTo>
                  <a:lnTo>
                    <a:pt x="0" y="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28" name="Freeform 27">
              <a:extLst>
                <a:ext uri="{FF2B5EF4-FFF2-40B4-BE49-F238E27FC236}">
                  <a16:creationId xmlns:a16="http://schemas.microsoft.com/office/drawing/2014/main" id="{6CBB262A-2291-A84C-3183-0D1CD89E382B}"/>
                </a:ext>
              </a:extLst>
            </p:cNvPr>
            <p:cNvSpPr/>
            <p:nvPr/>
          </p:nvSpPr>
          <p:spPr>
            <a:xfrm>
              <a:off x="532845" y="2295422"/>
              <a:ext cx="388010" cy="387915"/>
            </a:xfrm>
            <a:custGeom>
              <a:avLst/>
              <a:gdLst>
                <a:gd name="connsiteX0" fmla="*/ 388010 w 388010"/>
                <a:gd name="connsiteY0" fmla="*/ 193958 h 387915"/>
                <a:gd name="connsiteX1" fmla="*/ 194005 w 388010"/>
                <a:gd name="connsiteY1" fmla="*/ 0 h 387915"/>
                <a:gd name="connsiteX2" fmla="*/ 0 w 388010"/>
                <a:gd name="connsiteY2" fmla="*/ 193958 h 387915"/>
                <a:gd name="connsiteX3" fmla="*/ 194005 w 388010"/>
                <a:gd name="connsiteY3" fmla="*/ 387915 h 387915"/>
                <a:gd name="connsiteX4" fmla="*/ 388010 w 388010"/>
                <a:gd name="connsiteY4" fmla="*/ 193958 h 3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10" h="387915">
                  <a:moveTo>
                    <a:pt x="388010" y="193958"/>
                  </a:moveTo>
                  <a:cubicBezTo>
                    <a:pt x="388010" y="86847"/>
                    <a:pt x="301142" y="0"/>
                    <a:pt x="194005" y="0"/>
                  </a:cubicBezTo>
                  <a:cubicBezTo>
                    <a:pt x="86868" y="0"/>
                    <a:pt x="0" y="86847"/>
                    <a:pt x="0" y="193958"/>
                  </a:cubicBezTo>
                  <a:cubicBezTo>
                    <a:pt x="0" y="301068"/>
                    <a:pt x="86868" y="387915"/>
                    <a:pt x="194005" y="387915"/>
                  </a:cubicBezTo>
                  <a:cubicBezTo>
                    <a:pt x="301142" y="387915"/>
                    <a:pt x="388010" y="301068"/>
                    <a:pt x="388010" y="193958"/>
                  </a:cubicBezTo>
                  <a:close/>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36" name="Freeform 35">
              <a:extLst>
                <a:ext uri="{FF2B5EF4-FFF2-40B4-BE49-F238E27FC236}">
                  <a16:creationId xmlns:a16="http://schemas.microsoft.com/office/drawing/2014/main" id="{905C3AF5-7FE1-870C-C01C-4A88A2604FF9}"/>
                </a:ext>
              </a:extLst>
            </p:cNvPr>
            <p:cNvSpPr/>
            <p:nvPr/>
          </p:nvSpPr>
          <p:spPr>
            <a:xfrm>
              <a:off x="857305" y="2643875"/>
              <a:ext cx="1043414" cy="273986"/>
            </a:xfrm>
            <a:custGeom>
              <a:avLst/>
              <a:gdLst>
                <a:gd name="connsiteX0" fmla="*/ 2606802 w 2606801"/>
                <a:gd name="connsiteY0" fmla="*/ 0 h 269072"/>
                <a:gd name="connsiteX1" fmla="*/ 2337816 w 2606801"/>
                <a:gd name="connsiteY1" fmla="*/ 269072 h 269072"/>
                <a:gd name="connsiteX2" fmla="*/ 268986 w 2606801"/>
                <a:gd name="connsiteY2" fmla="*/ 269072 h 269072"/>
                <a:gd name="connsiteX3" fmla="*/ 0 w 2606801"/>
                <a:gd name="connsiteY3" fmla="*/ 0 h 269072"/>
                <a:gd name="connsiteX0" fmla="*/ 2337816 w 2337816"/>
                <a:gd name="connsiteY0" fmla="*/ 269072 h 269072"/>
                <a:gd name="connsiteX1" fmla="*/ 268986 w 2337816"/>
                <a:gd name="connsiteY1" fmla="*/ 269072 h 269072"/>
                <a:gd name="connsiteX2" fmla="*/ 0 w 2337816"/>
                <a:gd name="connsiteY2" fmla="*/ 0 h 269072"/>
                <a:gd name="connsiteX0" fmla="*/ 2337816 w 2337816"/>
                <a:gd name="connsiteY0" fmla="*/ 269072 h 273986"/>
                <a:gd name="connsiteX1" fmla="*/ 1176978 w 2337816"/>
                <a:gd name="connsiteY1" fmla="*/ 273986 h 273986"/>
                <a:gd name="connsiteX2" fmla="*/ 268986 w 2337816"/>
                <a:gd name="connsiteY2" fmla="*/ 269072 h 273986"/>
                <a:gd name="connsiteX3" fmla="*/ 0 w 2337816"/>
                <a:gd name="connsiteY3" fmla="*/ 0 h 273986"/>
                <a:gd name="connsiteX0" fmla="*/ 2337816 w 2337816"/>
                <a:gd name="connsiteY0" fmla="*/ 269072 h 273986"/>
                <a:gd name="connsiteX1" fmla="*/ 1043414 w 2337816"/>
                <a:gd name="connsiteY1" fmla="*/ 273986 h 273986"/>
                <a:gd name="connsiteX2" fmla="*/ 268986 w 2337816"/>
                <a:gd name="connsiteY2" fmla="*/ 269072 h 273986"/>
                <a:gd name="connsiteX3" fmla="*/ 0 w 2337816"/>
                <a:gd name="connsiteY3" fmla="*/ 0 h 273986"/>
                <a:gd name="connsiteX0" fmla="*/ 1043414 w 1043414"/>
                <a:gd name="connsiteY0" fmla="*/ 273986 h 273986"/>
                <a:gd name="connsiteX1" fmla="*/ 268986 w 1043414"/>
                <a:gd name="connsiteY1" fmla="*/ 269072 h 273986"/>
                <a:gd name="connsiteX2" fmla="*/ 0 w 1043414"/>
                <a:gd name="connsiteY2" fmla="*/ 0 h 273986"/>
              </a:gdLst>
              <a:ahLst/>
              <a:cxnLst>
                <a:cxn ang="0">
                  <a:pos x="connsiteX0" y="connsiteY0"/>
                </a:cxn>
                <a:cxn ang="0">
                  <a:pos x="connsiteX1" y="connsiteY1"/>
                </a:cxn>
                <a:cxn ang="0">
                  <a:pos x="connsiteX2" y="connsiteY2"/>
                </a:cxn>
              </a:cxnLst>
              <a:rect l="l" t="t" r="r" b="b"/>
              <a:pathLst>
                <a:path w="1043414" h="273986">
                  <a:moveTo>
                    <a:pt x="1043414" y="273986"/>
                  </a:moveTo>
                  <a:lnTo>
                    <a:pt x="268986" y="269072"/>
                  </a:lnTo>
                  <a:lnTo>
                    <a:pt x="0" y="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42" name="Freeform 41">
              <a:extLst>
                <a:ext uri="{FF2B5EF4-FFF2-40B4-BE49-F238E27FC236}">
                  <a16:creationId xmlns:a16="http://schemas.microsoft.com/office/drawing/2014/main" id="{FEC508DE-1E37-EBEF-8E4F-936BBC2F0741}"/>
                </a:ext>
              </a:extLst>
            </p:cNvPr>
            <p:cNvSpPr/>
            <p:nvPr/>
          </p:nvSpPr>
          <p:spPr>
            <a:xfrm>
              <a:off x="1265889" y="3425799"/>
              <a:ext cx="640080" cy="15236"/>
            </a:xfrm>
            <a:custGeom>
              <a:avLst/>
              <a:gdLst>
                <a:gd name="connsiteX0" fmla="*/ 1789481 w 1789480"/>
                <a:gd name="connsiteY0" fmla="*/ 0 h 15236"/>
                <a:gd name="connsiteX1" fmla="*/ 0 w 1789480"/>
                <a:gd name="connsiteY1" fmla="*/ 0 h 15236"/>
              </a:gdLst>
              <a:ahLst/>
              <a:cxnLst>
                <a:cxn ang="0">
                  <a:pos x="connsiteX0" y="connsiteY0"/>
                </a:cxn>
                <a:cxn ang="0">
                  <a:pos x="connsiteX1" y="connsiteY1"/>
                </a:cxn>
              </a:cxnLst>
              <a:rect l="l" t="t" r="r" b="b"/>
              <a:pathLst>
                <a:path w="1789480" h="15236">
                  <a:moveTo>
                    <a:pt x="1789481" y="0"/>
                  </a:moveTo>
                  <a:lnTo>
                    <a:pt x="0" y="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sp>
          <p:nvSpPr>
            <p:cNvPr id="63" name="Freeform 62">
              <a:extLst>
                <a:ext uri="{FF2B5EF4-FFF2-40B4-BE49-F238E27FC236}">
                  <a16:creationId xmlns:a16="http://schemas.microsoft.com/office/drawing/2014/main" id="{72C8E80F-1065-18C1-844A-A2224514B250}"/>
                </a:ext>
              </a:extLst>
            </p:cNvPr>
            <p:cNvSpPr/>
            <p:nvPr/>
          </p:nvSpPr>
          <p:spPr>
            <a:xfrm flipV="1">
              <a:off x="857305" y="3943641"/>
              <a:ext cx="1043414" cy="273986"/>
            </a:xfrm>
            <a:custGeom>
              <a:avLst/>
              <a:gdLst>
                <a:gd name="connsiteX0" fmla="*/ 2606802 w 2606801"/>
                <a:gd name="connsiteY0" fmla="*/ 0 h 269072"/>
                <a:gd name="connsiteX1" fmla="*/ 2337816 w 2606801"/>
                <a:gd name="connsiteY1" fmla="*/ 269072 h 269072"/>
                <a:gd name="connsiteX2" fmla="*/ 268986 w 2606801"/>
                <a:gd name="connsiteY2" fmla="*/ 269072 h 269072"/>
                <a:gd name="connsiteX3" fmla="*/ 0 w 2606801"/>
                <a:gd name="connsiteY3" fmla="*/ 0 h 269072"/>
                <a:gd name="connsiteX0" fmla="*/ 2337816 w 2337816"/>
                <a:gd name="connsiteY0" fmla="*/ 269072 h 269072"/>
                <a:gd name="connsiteX1" fmla="*/ 268986 w 2337816"/>
                <a:gd name="connsiteY1" fmla="*/ 269072 h 269072"/>
                <a:gd name="connsiteX2" fmla="*/ 0 w 2337816"/>
                <a:gd name="connsiteY2" fmla="*/ 0 h 269072"/>
                <a:gd name="connsiteX0" fmla="*/ 2337816 w 2337816"/>
                <a:gd name="connsiteY0" fmla="*/ 269072 h 273986"/>
                <a:gd name="connsiteX1" fmla="*/ 1176978 w 2337816"/>
                <a:gd name="connsiteY1" fmla="*/ 273986 h 273986"/>
                <a:gd name="connsiteX2" fmla="*/ 268986 w 2337816"/>
                <a:gd name="connsiteY2" fmla="*/ 269072 h 273986"/>
                <a:gd name="connsiteX3" fmla="*/ 0 w 2337816"/>
                <a:gd name="connsiteY3" fmla="*/ 0 h 273986"/>
                <a:gd name="connsiteX0" fmla="*/ 2337816 w 2337816"/>
                <a:gd name="connsiteY0" fmla="*/ 269072 h 273986"/>
                <a:gd name="connsiteX1" fmla="*/ 1043414 w 2337816"/>
                <a:gd name="connsiteY1" fmla="*/ 273986 h 273986"/>
                <a:gd name="connsiteX2" fmla="*/ 268986 w 2337816"/>
                <a:gd name="connsiteY2" fmla="*/ 269072 h 273986"/>
                <a:gd name="connsiteX3" fmla="*/ 0 w 2337816"/>
                <a:gd name="connsiteY3" fmla="*/ 0 h 273986"/>
                <a:gd name="connsiteX0" fmla="*/ 1043414 w 1043414"/>
                <a:gd name="connsiteY0" fmla="*/ 273986 h 273986"/>
                <a:gd name="connsiteX1" fmla="*/ 268986 w 1043414"/>
                <a:gd name="connsiteY1" fmla="*/ 269072 h 273986"/>
                <a:gd name="connsiteX2" fmla="*/ 0 w 1043414"/>
                <a:gd name="connsiteY2" fmla="*/ 0 h 273986"/>
              </a:gdLst>
              <a:ahLst/>
              <a:cxnLst>
                <a:cxn ang="0">
                  <a:pos x="connsiteX0" y="connsiteY0"/>
                </a:cxn>
                <a:cxn ang="0">
                  <a:pos x="connsiteX1" y="connsiteY1"/>
                </a:cxn>
                <a:cxn ang="0">
                  <a:pos x="connsiteX2" y="connsiteY2"/>
                </a:cxn>
              </a:cxnLst>
              <a:rect l="l" t="t" r="r" b="b"/>
              <a:pathLst>
                <a:path w="1043414" h="273986">
                  <a:moveTo>
                    <a:pt x="1043414" y="273986"/>
                  </a:moveTo>
                  <a:lnTo>
                    <a:pt x="268986" y="269072"/>
                  </a:lnTo>
                  <a:lnTo>
                    <a:pt x="0" y="0"/>
                  </a:lnTo>
                </a:path>
              </a:pathLst>
            </a:custGeom>
            <a:no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860053" tIns="24130" rIns="860055" bIns="24130" numCol="1" spcCol="1270" rtlCol="0" fromWordArt="0" anchor="ctr" anchorCtr="0" forceAA="0" compatLnSpc="1">
              <a:prstTxWarp prst="textNoShape">
                <a:avLst/>
              </a:prstTxWarp>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srgbClr val="E9EAEC"/>
                </a:solidFill>
                <a:effectLst/>
                <a:uLnTx/>
                <a:uFillTx/>
                <a:latin typeface="Spartan"/>
                <a:ea typeface="+mn-ea"/>
                <a:cs typeface="+mn-cs"/>
              </a:endParaRPr>
            </a:p>
          </p:txBody>
        </p:sp>
      </p:grpSp>
      <p:sp>
        <p:nvSpPr>
          <p:cNvPr id="3" name="Title 1">
            <a:extLst>
              <a:ext uri="{FF2B5EF4-FFF2-40B4-BE49-F238E27FC236}">
                <a16:creationId xmlns:a16="http://schemas.microsoft.com/office/drawing/2014/main" id="{52A8652A-3694-6728-9D2D-443CD1909445}"/>
              </a:ext>
            </a:extLst>
          </p:cNvPr>
          <p:cNvSpPr txBox="1">
            <a:spLocks/>
          </p:cNvSpPr>
          <p:nvPr/>
        </p:nvSpPr>
        <p:spPr>
          <a:xfrm>
            <a:off x="470807" y="2683008"/>
            <a:ext cx="11250386" cy="1088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Figtree" pitchFamily="2" charset="0"/>
                <a:ea typeface="+mj-ea"/>
                <a:cs typeface="+mj-cs"/>
              </a:defRPr>
            </a:lvl1pPr>
          </a:lstStyle>
          <a:p>
            <a:pPr algn="ctr"/>
            <a:r>
              <a:rPr lang="en-US" sz="6000" dirty="0">
                <a:solidFill>
                  <a:srgbClr val="FFFFFF"/>
                </a:solidFill>
                <a:effectLst>
                  <a:outerShdw blurRad="854820" sx="102000" sy="102000" algn="ctr" rotWithShape="0">
                    <a:prstClr val="black"/>
                  </a:outerShdw>
                </a:effectLst>
                <a:latin typeface="Figtree Black" pitchFamily="2" charset="0"/>
              </a:rPr>
              <a:t>Augmented Intelligence </a:t>
            </a:r>
          </a:p>
        </p:txBody>
      </p:sp>
      <p:sp>
        <p:nvSpPr>
          <p:cNvPr id="4" name="TextBox 3">
            <a:extLst>
              <a:ext uri="{FF2B5EF4-FFF2-40B4-BE49-F238E27FC236}">
                <a16:creationId xmlns:a16="http://schemas.microsoft.com/office/drawing/2014/main" id="{E36DDF07-72BC-4CB0-78B5-6E4AB00DA7D9}"/>
              </a:ext>
            </a:extLst>
          </p:cNvPr>
          <p:cNvSpPr txBox="1"/>
          <p:nvPr/>
        </p:nvSpPr>
        <p:spPr>
          <a:xfrm>
            <a:off x="2709713" y="3622154"/>
            <a:ext cx="6707257" cy="541839"/>
          </a:xfrm>
          <a:prstGeom prst="rect">
            <a:avLst/>
          </a:prstGeom>
          <a:solidFill>
            <a:srgbClr val="0B0E09">
              <a:alpha val="80000"/>
            </a:srgbClr>
          </a:solidFill>
        </p:spPr>
        <p:txBody>
          <a:bodyPr vert="horz" lIns="91440" tIns="45720" rIns="91440" bIns="45720" rtlCol="0" anchor="ctr">
            <a:normAutofit/>
          </a:bodyPr>
          <a:lstStyle>
            <a:defPPr>
              <a:defRPr lang="en-US"/>
            </a:defPPr>
            <a:lvl1pPr>
              <a:lnSpc>
                <a:spcPct val="90000"/>
              </a:lnSpc>
              <a:spcBef>
                <a:spcPct val="0"/>
              </a:spcBef>
              <a:buNone/>
              <a:defRPr sz="2400">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9EAEC"/>
                </a:solidFill>
                <a:effectLst/>
                <a:uLnTx/>
                <a:uFillTx/>
                <a:latin typeface="Figtree" pitchFamily="2" charset="0"/>
              </a:rPr>
              <a:t>Artificial Intelligence + Human Intelligence </a:t>
            </a:r>
          </a:p>
        </p:txBody>
      </p:sp>
    </p:spTree>
    <p:extLst>
      <p:ext uri="{BB962C8B-B14F-4D97-AF65-F5344CB8AC3E}">
        <p14:creationId xmlns:p14="http://schemas.microsoft.com/office/powerpoint/2010/main" val="1053433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A681EF5-EDF7-1275-2273-81A2E9876123}"/>
              </a:ext>
            </a:extLst>
          </p:cNvPr>
          <p:cNvSpPr/>
          <p:nvPr/>
        </p:nvSpPr>
        <p:spPr>
          <a:xfrm>
            <a:off x="5618329" y="1353888"/>
            <a:ext cx="955341" cy="826134"/>
          </a:xfrm>
          <a:custGeom>
            <a:avLst/>
            <a:gdLst>
              <a:gd name="connsiteX0" fmla="*/ 0 w 955341"/>
              <a:gd name="connsiteY0" fmla="*/ 826134 h 826134"/>
              <a:gd name="connsiteX1" fmla="*/ 477671 w 955341"/>
              <a:gd name="connsiteY1" fmla="*/ 0 h 826134"/>
              <a:gd name="connsiteX2" fmla="*/ 477671 w 955341"/>
              <a:gd name="connsiteY2" fmla="*/ 0 h 826134"/>
              <a:gd name="connsiteX3" fmla="*/ 955341 w 955341"/>
              <a:gd name="connsiteY3" fmla="*/ 826134 h 826134"/>
              <a:gd name="connsiteX4" fmla="*/ 0 w 955341"/>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41" h="826134">
                <a:moveTo>
                  <a:pt x="0" y="826134"/>
                </a:moveTo>
                <a:lnTo>
                  <a:pt x="477671" y="0"/>
                </a:lnTo>
                <a:lnTo>
                  <a:pt x="477671" y="0"/>
                </a:lnTo>
                <a:lnTo>
                  <a:pt x="955341" y="826134"/>
                </a:lnTo>
                <a:lnTo>
                  <a:pt x="0" y="826134"/>
                </a:lnTo>
                <a:close/>
              </a:path>
            </a:pathLst>
          </a:custGeom>
          <a:solidFill>
            <a:schemeClr val="accent1"/>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15" name="Freeform 14">
            <a:extLst>
              <a:ext uri="{FF2B5EF4-FFF2-40B4-BE49-F238E27FC236}">
                <a16:creationId xmlns:a16="http://schemas.microsoft.com/office/drawing/2014/main" id="{8BF51699-FD38-3B3A-44B6-19E81C363486}"/>
              </a:ext>
            </a:extLst>
          </p:cNvPr>
          <p:cNvSpPr/>
          <p:nvPr/>
        </p:nvSpPr>
        <p:spPr>
          <a:xfrm>
            <a:off x="5140658" y="2180022"/>
            <a:ext cx="1910682" cy="826134"/>
          </a:xfrm>
          <a:custGeom>
            <a:avLst/>
            <a:gdLst>
              <a:gd name="connsiteX0" fmla="*/ 0 w 1910682"/>
              <a:gd name="connsiteY0" fmla="*/ 826134 h 826134"/>
              <a:gd name="connsiteX1" fmla="*/ 477671 w 1910682"/>
              <a:gd name="connsiteY1" fmla="*/ 0 h 826134"/>
              <a:gd name="connsiteX2" fmla="*/ 1433011 w 1910682"/>
              <a:gd name="connsiteY2" fmla="*/ 0 h 826134"/>
              <a:gd name="connsiteX3" fmla="*/ 1910682 w 1910682"/>
              <a:gd name="connsiteY3" fmla="*/ 826134 h 826134"/>
              <a:gd name="connsiteX4" fmla="*/ 0 w 1910682"/>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2" h="826134">
                <a:moveTo>
                  <a:pt x="0" y="826134"/>
                </a:moveTo>
                <a:lnTo>
                  <a:pt x="477671" y="0"/>
                </a:lnTo>
                <a:lnTo>
                  <a:pt x="1433011" y="0"/>
                </a:lnTo>
                <a:lnTo>
                  <a:pt x="1910682" y="826134"/>
                </a:lnTo>
                <a:lnTo>
                  <a:pt x="0" y="826134"/>
                </a:lnTo>
                <a:close/>
              </a:path>
            </a:pathLst>
          </a:custGeom>
          <a:solidFill>
            <a:schemeClr val="accent1">
              <a:alpha val="80000"/>
            </a:schemeClr>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8500" tIns="24130" rIns="358499"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16" name="Freeform 15">
            <a:extLst>
              <a:ext uri="{FF2B5EF4-FFF2-40B4-BE49-F238E27FC236}">
                <a16:creationId xmlns:a16="http://schemas.microsoft.com/office/drawing/2014/main" id="{27AC545A-DC1D-07EE-FC9C-75611142EB0A}"/>
              </a:ext>
            </a:extLst>
          </p:cNvPr>
          <p:cNvSpPr/>
          <p:nvPr/>
        </p:nvSpPr>
        <p:spPr>
          <a:xfrm>
            <a:off x="4662988" y="3006157"/>
            <a:ext cx="2866023" cy="826134"/>
          </a:xfrm>
          <a:custGeom>
            <a:avLst/>
            <a:gdLst>
              <a:gd name="connsiteX0" fmla="*/ 0 w 2866023"/>
              <a:gd name="connsiteY0" fmla="*/ 826134 h 826134"/>
              <a:gd name="connsiteX1" fmla="*/ 477671 w 2866023"/>
              <a:gd name="connsiteY1" fmla="*/ 0 h 826134"/>
              <a:gd name="connsiteX2" fmla="*/ 2388352 w 2866023"/>
              <a:gd name="connsiteY2" fmla="*/ 0 h 826134"/>
              <a:gd name="connsiteX3" fmla="*/ 2866023 w 2866023"/>
              <a:gd name="connsiteY3" fmla="*/ 826134 h 826134"/>
              <a:gd name="connsiteX4" fmla="*/ 0 w 2866023"/>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023" h="826134">
                <a:moveTo>
                  <a:pt x="0" y="826134"/>
                </a:moveTo>
                <a:lnTo>
                  <a:pt x="477671" y="0"/>
                </a:lnTo>
                <a:lnTo>
                  <a:pt x="2388352" y="0"/>
                </a:lnTo>
                <a:lnTo>
                  <a:pt x="2866023" y="826134"/>
                </a:lnTo>
                <a:lnTo>
                  <a:pt x="0" y="826134"/>
                </a:lnTo>
                <a:close/>
              </a:path>
            </a:pathLst>
          </a:custGeom>
          <a:solidFill>
            <a:schemeClr val="accent1">
              <a:alpha val="60000"/>
            </a:schemeClr>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5684" tIns="24130" rIns="525684"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17" name="Freeform 16">
            <a:extLst>
              <a:ext uri="{FF2B5EF4-FFF2-40B4-BE49-F238E27FC236}">
                <a16:creationId xmlns:a16="http://schemas.microsoft.com/office/drawing/2014/main" id="{EA866434-D66B-0441-41EC-29ABB13D4694}"/>
              </a:ext>
            </a:extLst>
          </p:cNvPr>
          <p:cNvSpPr/>
          <p:nvPr/>
        </p:nvSpPr>
        <p:spPr>
          <a:xfrm>
            <a:off x="4185317" y="3832291"/>
            <a:ext cx="3821364" cy="826134"/>
          </a:xfrm>
          <a:custGeom>
            <a:avLst/>
            <a:gdLst>
              <a:gd name="connsiteX0" fmla="*/ 0 w 3821364"/>
              <a:gd name="connsiteY0" fmla="*/ 826134 h 826134"/>
              <a:gd name="connsiteX1" fmla="*/ 477671 w 3821364"/>
              <a:gd name="connsiteY1" fmla="*/ 0 h 826134"/>
              <a:gd name="connsiteX2" fmla="*/ 3343693 w 3821364"/>
              <a:gd name="connsiteY2" fmla="*/ 0 h 826134"/>
              <a:gd name="connsiteX3" fmla="*/ 3821364 w 3821364"/>
              <a:gd name="connsiteY3" fmla="*/ 826134 h 826134"/>
              <a:gd name="connsiteX4" fmla="*/ 0 w 3821364"/>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364" h="826134">
                <a:moveTo>
                  <a:pt x="0" y="826134"/>
                </a:moveTo>
                <a:lnTo>
                  <a:pt x="477671" y="0"/>
                </a:lnTo>
                <a:lnTo>
                  <a:pt x="3343693" y="0"/>
                </a:lnTo>
                <a:lnTo>
                  <a:pt x="3821364" y="826134"/>
                </a:lnTo>
                <a:lnTo>
                  <a:pt x="0" y="826134"/>
                </a:lnTo>
                <a:close/>
              </a:path>
            </a:pathLst>
          </a:custGeom>
          <a:solidFill>
            <a:schemeClr val="accent1">
              <a:alpha val="40000"/>
            </a:schemeClr>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2869" tIns="24130" rIns="692868"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FFFFFF"/>
              </a:solidFill>
              <a:latin typeface="Figtree" pitchFamily="2" charset="0"/>
            </a:endParaRPr>
          </a:p>
        </p:txBody>
      </p:sp>
      <p:sp>
        <p:nvSpPr>
          <p:cNvPr id="18" name="Freeform 17">
            <a:extLst>
              <a:ext uri="{FF2B5EF4-FFF2-40B4-BE49-F238E27FC236}">
                <a16:creationId xmlns:a16="http://schemas.microsoft.com/office/drawing/2014/main" id="{845B3D15-ADD2-815B-534A-6B68AC42B1AC}"/>
              </a:ext>
            </a:extLst>
          </p:cNvPr>
          <p:cNvSpPr/>
          <p:nvPr/>
        </p:nvSpPr>
        <p:spPr>
          <a:xfrm>
            <a:off x="3707647" y="4658426"/>
            <a:ext cx="4776706" cy="826134"/>
          </a:xfrm>
          <a:custGeom>
            <a:avLst/>
            <a:gdLst>
              <a:gd name="connsiteX0" fmla="*/ 0 w 4776706"/>
              <a:gd name="connsiteY0" fmla="*/ 826134 h 826134"/>
              <a:gd name="connsiteX1" fmla="*/ 477671 w 4776706"/>
              <a:gd name="connsiteY1" fmla="*/ 0 h 826134"/>
              <a:gd name="connsiteX2" fmla="*/ 4299035 w 4776706"/>
              <a:gd name="connsiteY2" fmla="*/ 0 h 826134"/>
              <a:gd name="connsiteX3" fmla="*/ 4776706 w 4776706"/>
              <a:gd name="connsiteY3" fmla="*/ 826134 h 826134"/>
              <a:gd name="connsiteX4" fmla="*/ 0 w 4776706"/>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706" h="826134">
                <a:moveTo>
                  <a:pt x="0" y="826134"/>
                </a:moveTo>
                <a:lnTo>
                  <a:pt x="477671" y="0"/>
                </a:lnTo>
                <a:lnTo>
                  <a:pt x="4299035" y="0"/>
                </a:lnTo>
                <a:lnTo>
                  <a:pt x="4776706" y="826134"/>
                </a:lnTo>
                <a:lnTo>
                  <a:pt x="0" y="826134"/>
                </a:lnTo>
                <a:close/>
              </a:path>
            </a:pathLst>
          </a:custGeom>
          <a:solidFill>
            <a:schemeClr val="accent1">
              <a:alpha val="20000"/>
            </a:schemeClr>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053" tIns="24130" rIns="860055"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25" name="Rectangle 24">
            <a:extLst>
              <a:ext uri="{FF2B5EF4-FFF2-40B4-BE49-F238E27FC236}">
                <a16:creationId xmlns:a16="http://schemas.microsoft.com/office/drawing/2014/main" id="{15F69A2A-8B26-8883-DC45-7B71FB4227A3}"/>
              </a:ext>
            </a:extLst>
          </p:cNvPr>
          <p:cNvSpPr/>
          <p:nvPr/>
        </p:nvSpPr>
        <p:spPr>
          <a:xfrm>
            <a:off x="4365787" y="1693602"/>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sz="1200" b="1" dirty="0">
                <a:latin typeface="Figtree" pitchFamily="2" charset="0"/>
                <a:ea typeface="+mj-ea"/>
                <a:cs typeface="+mj-cs"/>
              </a:rPr>
              <a:t>Impact</a:t>
            </a:r>
          </a:p>
        </p:txBody>
      </p:sp>
      <p:sp>
        <p:nvSpPr>
          <p:cNvPr id="26" name="Rectangle 25">
            <a:extLst>
              <a:ext uri="{FF2B5EF4-FFF2-40B4-BE49-F238E27FC236}">
                <a16:creationId xmlns:a16="http://schemas.microsoft.com/office/drawing/2014/main" id="{37F500BF-0E60-C255-85C0-DF359CD50A03}"/>
              </a:ext>
            </a:extLst>
          </p:cNvPr>
          <p:cNvSpPr/>
          <p:nvPr/>
        </p:nvSpPr>
        <p:spPr>
          <a:xfrm>
            <a:off x="4365787" y="2277083"/>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sz="2000" b="1" dirty="0">
                <a:solidFill>
                  <a:srgbClr val="FFFFFF"/>
                </a:solidFill>
                <a:latin typeface="Figtree" pitchFamily="2" charset="0"/>
                <a:ea typeface="+mj-ea"/>
                <a:cs typeface="+mj-cs"/>
              </a:rPr>
              <a:t>Action</a:t>
            </a:r>
          </a:p>
        </p:txBody>
      </p:sp>
      <p:sp>
        <p:nvSpPr>
          <p:cNvPr id="27" name="Rectangle 26">
            <a:extLst>
              <a:ext uri="{FF2B5EF4-FFF2-40B4-BE49-F238E27FC236}">
                <a16:creationId xmlns:a16="http://schemas.microsoft.com/office/drawing/2014/main" id="{80782430-FE61-29E0-2736-157573A2444E}"/>
              </a:ext>
            </a:extLst>
          </p:cNvPr>
          <p:cNvSpPr/>
          <p:nvPr/>
        </p:nvSpPr>
        <p:spPr>
          <a:xfrm>
            <a:off x="4365787" y="3103218"/>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sz="2000" b="1" dirty="0">
                <a:solidFill>
                  <a:srgbClr val="FFFFFF"/>
                </a:solidFill>
                <a:latin typeface="Figtree" pitchFamily="2" charset="0"/>
                <a:ea typeface="+mj-ea"/>
                <a:cs typeface="+mj-cs"/>
              </a:rPr>
              <a:t>Insights</a:t>
            </a:r>
          </a:p>
        </p:txBody>
      </p:sp>
      <p:sp>
        <p:nvSpPr>
          <p:cNvPr id="29" name="Rectangle 28">
            <a:extLst>
              <a:ext uri="{FF2B5EF4-FFF2-40B4-BE49-F238E27FC236}">
                <a16:creationId xmlns:a16="http://schemas.microsoft.com/office/drawing/2014/main" id="{C3D6C46C-DDAE-2B71-0F92-14B3B23C1536}"/>
              </a:ext>
            </a:extLst>
          </p:cNvPr>
          <p:cNvSpPr/>
          <p:nvPr/>
        </p:nvSpPr>
        <p:spPr>
          <a:xfrm>
            <a:off x="4365787" y="4755487"/>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sz="2800" b="1" dirty="0">
                <a:solidFill>
                  <a:srgbClr val="FFFFFF"/>
                </a:solidFill>
                <a:latin typeface="Figtree" pitchFamily="2" charset="0"/>
                <a:ea typeface="+mj-ea"/>
                <a:cs typeface="+mj-cs"/>
              </a:rPr>
              <a:t>Data</a:t>
            </a:r>
          </a:p>
        </p:txBody>
      </p:sp>
      <p:sp>
        <p:nvSpPr>
          <p:cNvPr id="34" name="Title 11">
            <a:extLst>
              <a:ext uri="{FF2B5EF4-FFF2-40B4-BE49-F238E27FC236}">
                <a16:creationId xmlns:a16="http://schemas.microsoft.com/office/drawing/2014/main" id="{1E984926-6084-D669-9BCA-995C5E1BF403}"/>
              </a:ext>
            </a:extLst>
          </p:cNvPr>
          <p:cNvSpPr txBox="1">
            <a:spLocks/>
          </p:cNvSpPr>
          <p:nvPr/>
        </p:nvSpPr>
        <p:spPr>
          <a:xfrm>
            <a:off x="1163781" y="3103218"/>
            <a:ext cx="3202005" cy="6320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tx2"/>
                </a:solidFill>
                <a:latin typeface="Raleway" pitchFamily="2" charset="77"/>
                <a:ea typeface="+mj-ea"/>
                <a:cs typeface="+mj-cs"/>
              </a:defRPr>
            </a:lvl1pPr>
          </a:lstStyle>
          <a:p>
            <a:r>
              <a:rPr lang="en-US" sz="3200" b="0" dirty="0">
                <a:solidFill>
                  <a:schemeClr val="bg2"/>
                </a:solidFill>
                <a:latin typeface="Figtree" pitchFamily="2" charset="0"/>
              </a:rPr>
              <a:t>Insights Focus</a:t>
            </a:r>
          </a:p>
        </p:txBody>
      </p:sp>
      <p:sp>
        <p:nvSpPr>
          <p:cNvPr id="28" name="Rectangle 27">
            <a:extLst>
              <a:ext uri="{FF2B5EF4-FFF2-40B4-BE49-F238E27FC236}">
                <a16:creationId xmlns:a16="http://schemas.microsoft.com/office/drawing/2014/main" id="{1159DD22-8BAE-09A1-E267-1BA8A2FDD98F}"/>
              </a:ext>
            </a:extLst>
          </p:cNvPr>
          <p:cNvSpPr/>
          <p:nvPr/>
        </p:nvSpPr>
        <p:spPr>
          <a:xfrm>
            <a:off x="4365787" y="3929352"/>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sz="2400" b="1" dirty="0">
                <a:solidFill>
                  <a:srgbClr val="FFFFFF"/>
                </a:solidFill>
                <a:latin typeface="Figtree" pitchFamily="2" charset="0"/>
                <a:ea typeface="+mj-ea"/>
                <a:cs typeface="+mj-cs"/>
              </a:rPr>
              <a:t>Knowledge</a:t>
            </a:r>
          </a:p>
        </p:txBody>
      </p:sp>
    </p:spTree>
    <p:extLst>
      <p:ext uri="{BB962C8B-B14F-4D97-AF65-F5344CB8AC3E}">
        <p14:creationId xmlns:p14="http://schemas.microsoft.com/office/powerpoint/2010/main" val="323742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A681EF5-EDF7-1275-2273-81A2E9876123}"/>
              </a:ext>
            </a:extLst>
          </p:cNvPr>
          <p:cNvSpPr/>
          <p:nvPr/>
        </p:nvSpPr>
        <p:spPr>
          <a:xfrm rot="10800000">
            <a:off x="5618330" y="4658426"/>
            <a:ext cx="955341" cy="826134"/>
          </a:xfrm>
          <a:custGeom>
            <a:avLst/>
            <a:gdLst>
              <a:gd name="connsiteX0" fmla="*/ 0 w 955341"/>
              <a:gd name="connsiteY0" fmla="*/ 826134 h 826134"/>
              <a:gd name="connsiteX1" fmla="*/ 477671 w 955341"/>
              <a:gd name="connsiteY1" fmla="*/ 0 h 826134"/>
              <a:gd name="connsiteX2" fmla="*/ 477671 w 955341"/>
              <a:gd name="connsiteY2" fmla="*/ 0 h 826134"/>
              <a:gd name="connsiteX3" fmla="*/ 955341 w 955341"/>
              <a:gd name="connsiteY3" fmla="*/ 826134 h 826134"/>
              <a:gd name="connsiteX4" fmla="*/ 0 w 955341"/>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41" h="826134">
                <a:moveTo>
                  <a:pt x="0" y="826134"/>
                </a:moveTo>
                <a:lnTo>
                  <a:pt x="477671" y="0"/>
                </a:lnTo>
                <a:lnTo>
                  <a:pt x="477671" y="0"/>
                </a:lnTo>
                <a:lnTo>
                  <a:pt x="955341" y="826134"/>
                </a:lnTo>
                <a:lnTo>
                  <a:pt x="0" y="826134"/>
                </a:lnTo>
                <a:close/>
              </a:path>
            </a:pathLst>
          </a:custGeom>
          <a:solidFill>
            <a:schemeClr val="accent1">
              <a:alpha val="20000"/>
            </a:schemeClr>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15" name="Freeform 14">
            <a:extLst>
              <a:ext uri="{FF2B5EF4-FFF2-40B4-BE49-F238E27FC236}">
                <a16:creationId xmlns:a16="http://schemas.microsoft.com/office/drawing/2014/main" id="{8BF51699-FD38-3B3A-44B6-19E81C363486}"/>
              </a:ext>
            </a:extLst>
          </p:cNvPr>
          <p:cNvSpPr/>
          <p:nvPr/>
        </p:nvSpPr>
        <p:spPr>
          <a:xfrm rot="10800000">
            <a:off x="5140660" y="3832292"/>
            <a:ext cx="1910682" cy="826134"/>
          </a:xfrm>
          <a:custGeom>
            <a:avLst/>
            <a:gdLst>
              <a:gd name="connsiteX0" fmla="*/ 0 w 1910682"/>
              <a:gd name="connsiteY0" fmla="*/ 826134 h 826134"/>
              <a:gd name="connsiteX1" fmla="*/ 477671 w 1910682"/>
              <a:gd name="connsiteY1" fmla="*/ 0 h 826134"/>
              <a:gd name="connsiteX2" fmla="*/ 1433011 w 1910682"/>
              <a:gd name="connsiteY2" fmla="*/ 0 h 826134"/>
              <a:gd name="connsiteX3" fmla="*/ 1910682 w 1910682"/>
              <a:gd name="connsiteY3" fmla="*/ 826134 h 826134"/>
              <a:gd name="connsiteX4" fmla="*/ 0 w 1910682"/>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2" h="826134">
                <a:moveTo>
                  <a:pt x="0" y="826134"/>
                </a:moveTo>
                <a:lnTo>
                  <a:pt x="477671" y="0"/>
                </a:lnTo>
                <a:lnTo>
                  <a:pt x="1433011" y="0"/>
                </a:lnTo>
                <a:lnTo>
                  <a:pt x="1910682" y="826134"/>
                </a:lnTo>
                <a:lnTo>
                  <a:pt x="0" y="826134"/>
                </a:lnTo>
                <a:close/>
              </a:path>
            </a:pathLst>
          </a:custGeom>
          <a:solidFill>
            <a:schemeClr val="accent1">
              <a:alpha val="40000"/>
            </a:schemeClr>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8500" tIns="24130" rIns="358499"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16" name="Freeform 15">
            <a:extLst>
              <a:ext uri="{FF2B5EF4-FFF2-40B4-BE49-F238E27FC236}">
                <a16:creationId xmlns:a16="http://schemas.microsoft.com/office/drawing/2014/main" id="{27AC545A-DC1D-07EE-FC9C-75611142EB0A}"/>
              </a:ext>
            </a:extLst>
          </p:cNvPr>
          <p:cNvSpPr/>
          <p:nvPr/>
        </p:nvSpPr>
        <p:spPr>
          <a:xfrm rot="10800000">
            <a:off x="4662989" y="3006157"/>
            <a:ext cx="2866023" cy="826134"/>
          </a:xfrm>
          <a:custGeom>
            <a:avLst/>
            <a:gdLst>
              <a:gd name="connsiteX0" fmla="*/ 0 w 2866023"/>
              <a:gd name="connsiteY0" fmla="*/ 826134 h 826134"/>
              <a:gd name="connsiteX1" fmla="*/ 477671 w 2866023"/>
              <a:gd name="connsiteY1" fmla="*/ 0 h 826134"/>
              <a:gd name="connsiteX2" fmla="*/ 2388352 w 2866023"/>
              <a:gd name="connsiteY2" fmla="*/ 0 h 826134"/>
              <a:gd name="connsiteX3" fmla="*/ 2866023 w 2866023"/>
              <a:gd name="connsiteY3" fmla="*/ 826134 h 826134"/>
              <a:gd name="connsiteX4" fmla="*/ 0 w 2866023"/>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023" h="826134">
                <a:moveTo>
                  <a:pt x="0" y="826134"/>
                </a:moveTo>
                <a:lnTo>
                  <a:pt x="477671" y="0"/>
                </a:lnTo>
                <a:lnTo>
                  <a:pt x="2388352" y="0"/>
                </a:lnTo>
                <a:lnTo>
                  <a:pt x="2866023" y="826134"/>
                </a:lnTo>
                <a:lnTo>
                  <a:pt x="0" y="826134"/>
                </a:lnTo>
                <a:close/>
              </a:path>
            </a:pathLst>
          </a:custGeom>
          <a:solidFill>
            <a:schemeClr val="accent1">
              <a:alpha val="60000"/>
            </a:schemeClr>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5684" tIns="24130" rIns="525684"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17" name="Freeform 16">
            <a:extLst>
              <a:ext uri="{FF2B5EF4-FFF2-40B4-BE49-F238E27FC236}">
                <a16:creationId xmlns:a16="http://schemas.microsoft.com/office/drawing/2014/main" id="{EA866434-D66B-0441-41EC-29ABB13D4694}"/>
              </a:ext>
            </a:extLst>
          </p:cNvPr>
          <p:cNvSpPr/>
          <p:nvPr/>
        </p:nvSpPr>
        <p:spPr>
          <a:xfrm rot="10800000">
            <a:off x="4185319" y="2180023"/>
            <a:ext cx="3821364" cy="826134"/>
          </a:xfrm>
          <a:custGeom>
            <a:avLst/>
            <a:gdLst>
              <a:gd name="connsiteX0" fmla="*/ 0 w 3821364"/>
              <a:gd name="connsiteY0" fmla="*/ 826134 h 826134"/>
              <a:gd name="connsiteX1" fmla="*/ 477671 w 3821364"/>
              <a:gd name="connsiteY1" fmla="*/ 0 h 826134"/>
              <a:gd name="connsiteX2" fmla="*/ 3343693 w 3821364"/>
              <a:gd name="connsiteY2" fmla="*/ 0 h 826134"/>
              <a:gd name="connsiteX3" fmla="*/ 3821364 w 3821364"/>
              <a:gd name="connsiteY3" fmla="*/ 826134 h 826134"/>
              <a:gd name="connsiteX4" fmla="*/ 0 w 3821364"/>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364" h="826134">
                <a:moveTo>
                  <a:pt x="0" y="826134"/>
                </a:moveTo>
                <a:lnTo>
                  <a:pt x="477671" y="0"/>
                </a:lnTo>
                <a:lnTo>
                  <a:pt x="3343693" y="0"/>
                </a:lnTo>
                <a:lnTo>
                  <a:pt x="3821364" y="826134"/>
                </a:lnTo>
                <a:lnTo>
                  <a:pt x="0" y="826134"/>
                </a:lnTo>
                <a:close/>
              </a:path>
            </a:pathLst>
          </a:custGeom>
          <a:solidFill>
            <a:schemeClr val="accent1">
              <a:alpha val="80000"/>
            </a:schemeClr>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2869" tIns="24130" rIns="692868"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18" name="Freeform 17">
            <a:extLst>
              <a:ext uri="{FF2B5EF4-FFF2-40B4-BE49-F238E27FC236}">
                <a16:creationId xmlns:a16="http://schemas.microsoft.com/office/drawing/2014/main" id="{845B3D15-ADD2-815B-534A-6B68AC42B1AC}"/>
              </a:ext>
            </a:extLst>
          </p:cNvPr>
          <p:cNvSpPr/>
          <p:nvPr/>
        </p:nvSpPr>
        <p:spPr>
          <a:xfrm rot="10800000">
            <a:off x="3707647" y="1353888"/>
            <a:ext cx="4776706" cy="826134"/>
          </a:xfrm>
          <a:custGeom>
            <a:avLst/>
            <a:gdLst>
              <a:gd name="connsiteX0" fmla="*/ 0 w 4776706"/>
              <a:gd name="connsiteY0" fmla="*/ 826134 h 826134"/>
              <a:gd name="connsiteX1" fmla="*/ 477671 w 4776706"/>
              <a:gd name="connsiteY1" fmla="*/ 0 h 826134"/>
              <a:gd name="connsiteX2" fmla="*/ 4299035 w 4776706"/>
              <a:gd name="connsiteY2" fmla="*/ 0 h 826134"/>
              <a:gd name="connsiteX3" fmla="*/ 4776706 w 4776706"/>
              <a:gd name="connsiteY3" fmla="*/ 826134 h 826134"/>
              <a:gd name="connsiteX4" fmla="*/ 0 w 4776706"/>
              <a:gd name="connsiteY4" fmla="*/ 826134 h 82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706" h="826134">
                <a:moveTo>
                  <a:pt x="0" y="826134"/>
                </a:moveTo>
                <a:lnTo>
                  <a:pt x="477671" y="0"/>
                </a:lnTo>
                <a:lnTo>
                  <a:pt x="4299035" y="0"/>
                </a:lnTo>
                <a:lnTo>
                  <a:pt x="4776706" y="826134"/>
                </a:lnTo>
                <a:lnTo>
                  <a:pt x="0" y="826134"/>
                </a:lnTo>
                <a:close/>
              </a:path>
            </a:pathLst>
          </a:custGeom>
          <a:solidFill>
            <a:schemeClr val="accent1"/>
          </a:solidFill>
          <a:ln w="63500">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053" tIns="24130" rIns="860055"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latin typeface="Figtree" pitchFamily="2" charset="0"/>
            </a:endParaRPr>
          </a:p>
        </p:txBody>
      </p:sp>
      <p:sp>
        <p:nvSpPr>
          <p:cNvPr id="29" name="Rectangle 28">
            <a:extLst>
              <a:ext uri="{FF2B5EF4-FFF2-40B4-BE49-F238E27FC236}">
                <a16:creationId xmlns:a16="http://schemas.microsoft.com/office/drawing/2014/main" id="{C3D6C46C-DDAE-2B71-0F92-14B3B23C1536}"/>
              </a:ext>
            </a:extLst>
          </p:cNvPr>
          <p:cNvSpPr/>
          <p:nvPr/>
        </p:nvSpPr>
        <p:spPr>
          <a:xfrm>
            <a:off x="4365787" y="4572326"/>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b="1" dirty="0">
                <a:solidFill>
                  <a:srgbClr val="FFFFFF"/>
                </a:solidFill>
                <a:latin typeface="Figtree" pitchFamily="2" charset="0"/>
                <a:ea typeface="+mj-ea"/>
                <a:cs typeface="+mj-cs"/>
              </a:rPr>
              <a:t>Data</a:t>
            </a:r>
          </a:p>
        </p:txBody>
      </p:sp>
      <p:sp>
        <p:nvSpPr>
          <p:cNvPr id="25" name="Rectangle 24">
            <a:extLst>
              <a:ext uri="{FF2B5EF4-FFF2-40B4-BE49-F238E27FC236}">
                <a16:creationId xmlns:a16="http://schemas.microsoft.com/office/drawing/2014/main" id="{15F69A2A-8B26-8883-DC45-7B71FB4227A3}"/>
              </a:ext>
            </a:extLst>
          </p:cNvPr>
          <p:cNvSpPr/>
          <p:nvPr/>
        </p:nvSpPr>
        <p:spPr>
          <a:xfrm>
            <a:off x="4365787" y="1450949"/>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sz="3600" b="1" dirty="0">
                <a:latin typeface="Figtree" pitchFamily="2" charset="0"/>
                <a:ea typeface="+mj-ea"/>
                <a:cs typeface="+mj-cs"/>
              </a:rPr>
              <a:t>IMPACT</a:t>
            </a:r>
          </a:p>
        </p:txBody>
      </p:sp>
      <p:sp>
        <p:nvSpPr>
          <p:cNvPr id="26" name="Rectangle 25">
            <a:extLst>
              <a:ext uri="{FF2B5EF4-FFF2-40B4-BE49-F238E27FC236}">
                <a16:creationId xmlns:a16="http://schemas.microsoft.com/office/drawing/2014/main" id="{37F500BF-0E60-C255-85C0-DF359CD50A03}"/>
              </a:ext>
            </a:extLst>
          </p:cNvPr>
          <p:cNvSpPr/>
          <p:nvPr/>
        </p:nvSpPr>
        <p:spPr>
          <a:xfrm>
            <a:off x="4365787" y="2277083"/>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sz="3200" b="1" dirty="0">
                <a:solidFill>
                  <a:srgbClr val="FFFFFF"/>
                </a:solidFill>
                <a:latin typeface="Figtree" pitchFamily="2" charset="0"/>
                <a:ea typeface="+mj-ea"/>
                <a:cs typeface="+mj-cs"/>
              </a:rPr>
              <a:t>Action</a:t>
            </a:r>
          </a:p>
        </p:txBody>
      </p:sp>
      <p:sp>
        <p:nvSpPr>
          <p:cNvPr id="27" name="Rectangle 26">
            <a:extLst>
              <a:ext uri="{FF2B5EF4-FFF2-40B4-BE49-F238E27FC236}">
                <a16:creationId xmlns:a16="http://schemas.microsoft.com/office/drawing/2014/main" id="{80782430-FE61-29E0-2736-157573A2444E}"/>
              </a:ext>
            </a:extLst>
          </p:cNvPr>
          <p:cNvSpPr/>
          <p:nvPr/>
        </p:nvSpPr>
        <p:spPr>
          <a:xfrm>
            <a:off x="4365787" y="3103218"/>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sz="2400" b="1" dirty="0">
                <a:solidFill>
                  <a:srgbClr val="FFFFFF"/>
                </a:solidFill>
                <a:latin typeface="Figtree" pitchFamily="2" charset="0"/>
                <a:ea typeface="+mj-ea"/>
                <a:cs typeface="+mj-cs"/>
              </a:rPr>
              <a:t>Insights</a:t>
            </a:r>
          </a:p>
        </p:txBody>
      </p:sp>
      <p:sp>
        <p:nvSpPr>
          <p:cNvPr id="28" name="Rectangle 27">
            <a:extLst>
              <a:ext uri="{FF2B5EF4-FFF2-40B4-BE49-F238E27FC236}">
                <a16:creationId xmlns:a16="http://schemas.microsoft.com/office/drawing/2014/main" id="{1159DD22-8BAE-09A1-E267-1BA8A2FDD98F}"/>
              </a:ext>
            </a:extLst>
          </p:cNvPr>
          <p:cNvSpPr/>
          <p:nvPr/>
        </p:nvSpPr>
        <p:spPr>
          <a:xfrm>
            <a:off x="4365787" y="3796509"/>
            <a:ext cx="3460426" cy="632012"/>
          </a:xfrm>
          <a:prstGeom prst="rect">
            <a:avLst/>
          </a:prstGeom>
        </p:spPr>
        <p:txBody>
          <a:bodyPr vert="horz" lIns="91440" tIns="45720" rIns="91440" bIns="45720" rtlCol="0" anchor="ctr">
            <a:normAutofit/>
          </a:bodyPr>
          <a:lstStyle/>
          <a:p>
            <a:pPr algn="ctr">
              <a:lnSpc>
                <a:spcPct val="90000"/>
              </a:lnSpc>
              <a:spcBef>
                <a:spcPct val="0"/>
              </a:spcBef>
            </a:pPr>
            <a:r>
              <a:rPr lang="en-US" b="1" dirty="0">
                <a:solidFill>
                  <a:srgbClr val="FFFFFF"/>
                </a:solidFill>
                <a:latin typeface="Figtree" pitchFamily="2" charset="0"/>
                <a:ea typeface="+mj-ea"/>
                <a:cs typeface="+mj-cs"/>
              </a:rPr>
              <a:t>Knowledge</a:t>
            </a:r>
          </a:p>
        </p:txBody>
      </p:sp>
      <p:sp>
        <p:nvSpPr>
          <p:cNvPr id="6" name="Title 11">
            <a:extLst>
              <a:ext uri="{FF2B5EF4-FFF2-40B4-BE49-F238E27FC236}">
                <a16:creationId xmlns:a16="http://schemas.microsoft.com/office/drawing/2014/main" id="{C302B5C3-589A-BC5A-61FA-0D227723A371}"/>
              </a:ext>
            </a:extLst>
          </p:cNvPr>
          <p:cNvSpPr txBox="1">
            <a:spLocks/>
          </p:cNvSpPr>
          <p:nvPr/>
        </p:nvSpPr>
        <p:spPr>
          <a:xfrm>
            <a:off x="675861" y="3103218"/>
            <a:ext cx="4094922" cy="6320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tx2"/>
                </a:solidFill>
                <a:latin typeface="Raleway" pitchFamily="2" charset="77"/>
                <a:ea typeface="+mj-ea"/>
                <a:cs typeface="+mj-cs"/>
              </a:defRPr>
            </a:lvl1pPr>
          </a:lstStyle>
          <a:p>
            <a:r>
              <a:rPr lang="en-US" sz="3200" b="0" dirty="0">
                <a:solidFill>
                  <a:schemeClr val="bg2"/>
                </a:solidFill>
                <a:latin typeface="Figtree" pitchFamily="2" charset="0"/>
              </a:rPr>
              <a:t>Actionability Focus</a:t>
            </a:r>
          </a:p>
        </p:txBody>
      </p:sp>
    </p:spTree>
    <p:extLst>
      <p:ext uri="{BB962C8B-B14F-4D97-AF65-F5344CB8AC3E}">
        <p14:creationId xmlns:p14="http://schemas.microsoft.com/office/powerpoint/2010/main" val="188505967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D34A9D-0B7C-CFF7-D4D1-E3023EC7A524}"/>
              </a:ext>
            </a:extLst>
          </p:cNvPr>
          <p:cNvSpPr txBox="1">
            <a:spLocks/>
          </p:cNvSpPr>
          <p:nvPr/>
        </p:nvSpPr>
        <p:spPr>
          <a:xfrm>
            <a:off x="2819400" y="4555690"/>
            <a:ext cx="10398642" cy="1109611"/>
          </a:xfrm>
          <a:prstGeom prst="rect">
            <a:avLst/>
          </a:prstGeom>
        </p:spPr>
        <p:txBody>
          <a:bodyPr anchor="ct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dirty="0">
                <a:solidFill>
                  <a:schemeClr val="bg1">
                    <a:lumMod val="40000"/>
                    <a:lumOff val="60000"/>
                  </a:schemeClr>
                </a:solidFill>
                <a:latin typeface="Figtree" pitchFamily="2" charset="0"/>
              </a:rPr>
              <a:t>S</a:t>
            </a:r>
            <a:r>
              <a:rPr kumimoji="0" lang="en-US" sz="2800" b="1" i="0" u="none" strike="noStrike" kern="1200" cap="none" spc="0" normalizeH="0" baseline="0" noProof="0" dirty="0" err="1">
                <a:ln>
                  <a:noFill/>
                </a:ln>
                <a:solidFill>
                  <a:schemeClr val="bg1">
                    <a:lumMod val="40000"/>
                    <a:lumOff val="60000"/>
                  </a:schemeClr>
                </a:solidFill>
                <a:effectLst/>
                <a:uLnTx/>
                <a:uFillTx/>
                <a:latin typeface="Figtree" pitchFamily="2" charset="0"/>
              </a:rPr>
              <a:t>cience</a:t>
            </a:r>
            <a:r>
              <a:rPr kumimoji="0" lang="en-US" sz="2800" b="1" i="0" u="none" strike="noStrike" kern="1200" cap="none" spc="0" normalizeH="0" baseline="0" noProof="0" dirty="0">
                <a:ln>
                  <a:noFill/>
                </a:ln>
                <a:solidFill>
                  <a:schemeClr val="bg1">
                    <a:lumMod val="40000"/>
                    <a:lumOff val="60000"/>
                  </a:schemeClr>
                </a:solidFill>
                <a:effectLst/>
                <a:uLnTx/>
                <a:uFillTx/>
                <a:latin typeface="Figtree" pitchFamily="2" charset="0"/>
              </a:rPr>
              <a:t> of market research </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Figtree" pitchFamily="2" charset="0"/>
              </a:rPr>
              <a:t>&amp;</a:t>
            </a:r>
            <a:endParaRPr kumimoji="0" lang="en-US" sz="4000" b="1" i="0" u="none" strike="noStrike" kern="1200" cap="none" spc="0" normalizeH="0" baseline="0" noProof="0" dirty="0">
              <a:ln>
                <a:noFill/>
              </a:ln>
              <a:solidFill>
                <a:schemeClr val="bg1">
                  <a:lumMod val="40000"/>
                  <a:lumOff val="60000"/>
                </a:schemeClr>
              </a:solidFill>
              <a:effectLst/>
              <a:uLnTx/>
              <a:uFillTx/>
              <a:latin typeface="Figtree" pitchFamily="2" charset="0"/>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lumMod val="40000"/>
                    <a:lumOff val="60000"/>
                  </a:schemeClr>
                </a:solidFill>
                <a:effectLst/>
                <a:uLnTx/>
                <a:uFillTx/>
                <a:latin typeface="Figtree" pitchFamily="2" charset="0"/>
              </a:rPr>
              <a:t>Art of creating impact</a:t>
            </a:r>
          </a:p>
        </p:txBody>
      </p:sp>
      <p:sp>
        <p:nvSpPr>
          <p:cNvPr id="8" name="Title 1">
            <a:extLst>
              <a:ext uri="{FF2B5EF4-FFF2-40B4-BE49-F238E27FC236}">
                <a16:creationId xmlns:a16="http://schemas.microsoft.com/office/drawing/2014/main" id="{BD0C88DC-5C01-FBD6-7B87-3B086A7A01AB}"/>
              </a:ext>
            </a:extLst>
          </p:cNvPr>
          <p:cNvSpPr txBox="1">
            <a:spLocks/>
          </p:cNvSpPr>
          <p:nvPr/>
        </p:nvSpPr>
        <p:spPr>
          <a:xfrm>
            <a:off x="878541" y="2332207"/>
            <a:ext cx="1940859" cy="2026802"/>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6100" u="none" strike="noStrike" kern="1200" cap="none" spc="0" normalizeH="0" baseline="0" noProof="0" dirty="0">
                <a:ln>
                  <a:noFill/>
                </a:ln>
                <a:solidFill>
                  <a:schemeClr val="bg1"/>
                </a:solidFill>
                <a:effectLst/>
                <a:uLnTx/>
                <a:uFillTx/>
                <a:latin typeface="Figtree Black" pitchFamily="2" charset="0"/>
              </a:rPr>
              <a:t>3</a:t>
            </a:r>
          </a:p>
        </p:txBody>
      </p:sp>
      <p:sp>
        <p:nvSpPr>
          <p:cNvPr id="9" name="Title 1">
            <a:extLst>
              <a:ext uri="{FF2B5EF4-FFF2-40B4-BE49-F238E27FC236}">
                <a16:creationId xmlns:a16="http://schemas.microsoft.com/office/drawing/2014/main" id="{5862AAEC-B273-71D1-ADBE-5B407A33F389}"/>
              </a:ext>
            </a:extLst>
          </p:cNvPr>
          <p:cNvSpPr txBox="1">
            <a:spLocks/>
          </p:cNvSpPr>
          <p:nvPr/>
        </p:nvSpPr>
        <p:spPr>
          <a:xfrm>
            <a:off x="2819400" y="2528888"/>
            <a:ext cx="4556841" cy="816720"/>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u="none" strike="noStrike" kern="1200" cap="none" spc="0" normalizeH="0" baseline="0" noProof="0" dirty="0">
                <a:ln>
                  <a:noFill/>
                </a:ln>
                <a:solidFill>
                  <a:srgbClr val="FAD02C"/>
                </a:solidFill>
                <a:effectLst/>
                <a:uLnTx/>
                <a:uFillTx/>
                <a:latin typeface="Figtree Black" pitchFamily="2" charset="0"/>
              </a:rPr>
              <a:t>Change</a:t>
            </a:r>
          </a:p>
        </p:txBody>
      </p:sp>
      <p:sp>
        <p:nvSpPr>
          <p:cNvPr id="10" name="TextBox 9">
            <a:extLst>
              <a:ext uri="{FF2B5EF4-FFF2-40B4-BE49-F238E27FC236}">
                <a16:creationId xmlns:a16="http://schemas.microsoft.com/office/drawing/2014/main" id="{D6C34ACA-A522-65A2-0435-925F3A5500F0}"/>
              </a:ext>
            </a:extLst>
          </p:cNvPr>
          <p:cNvSpPr txBox="1"/>
          <p:nvPr/>
        </p:nvSpPr>
        <p:spPr>
          <a:xfrm>
            <a:off x="2851214" y="3164388"/>
            <a:ext cx="7530352" cy="424732"/>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u="none" strike="noStrike" kern="1200" cap="none" spc="0" normalizeH="0" baseline="0" noProof="0" dirty="0">
                <a:ln>
                  <a:noFill/>
                </a:ln>
                <a:solidFill>
                  <a:schemeClr val="bg2"/>
                </a:solidFill>
                <a:effectLst/>
                <a:uLnTx/>
                <a:uFillTx/>
                <a:latin typeface="Figtree Black" pitchFamily="2" charset="0"/>
              </a:rPr>
              <a:t>Or…</a:t>
            </a:r>
          </a:p>
        </p:txBody>
      </p:sp>
      <p:sp>
        <p:nvSpPr>
          <p:cNvPr id="11" name="Title 1">
            <a:extLst>
              <a:ext uri="{FF2B5EF4-FFF2-40B4-BE49-F238E27FC236}">
                <a16:creationId xmlns:a16="http://schemas.microsoft.com/office/drawing/2014/main" id="{D68A28BF-D446-24F2-5220-95AD5D087317}"/>
              </a:ext>
            </a:extLst>
          </p:cNvPr>
          <p:cNvSpPr txBox="1">
            <a:spLocks/>
          </p:cNvSpPr>
          <p:nvPr/>
        </p:nvSpPr>
        <p:spPr>
          <a:xfrm>
            <a:off x="2819400" y="3572748"/>
            <a:ext cx="7442288" cy="816720"/>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400" u="none" strike="noStrike" kern="1200" cap="none" spc="0" normalizeH="0" baseline="0" noProof="0" dirty="0">
                <a:ln>
                  <a:noFill/>
                </a:ln>
                <a:solidFill>
                  <a:srgbClr val="FFFFFF"/>
                </a:solidFill>
                <a:effectLst/>
                <a:uLnTx/>
                <a:uFillTx/>
                <a:latin typeface="Figtree Black" pitchFamily="2" charset="0"/>
              </a:rPr>
              <a:t>BE CHANGED</a:t>
            </a:r>
          </a:p>
        </p:txBody>
      </p:sp>
    </p:spTree>
    <p:extLst>
      <p:ext uri="{BB962C8B-B14F-4D97-AF65-F5344CB8AC3E}">
        <p14:creationId xmlns:p14="http://schemas.microsoft.com/office/powerpoint/2010/main" val="276339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mp 1">
            <a:hlinkClick r:id="" action="ppaction://media"/>
            <a:extLst>
              <a:ext uri="{FF2B5EF4-FFF2-40B4-BE49-F238E27FC236}">
                <a16:creationId xmlns:a16="http://schemas.microsoft.com/office/drawing/2014/main" id="{D3845060-6E9C-683D-5926-12BB06C6A0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6350"/>
            <a:ext cx="12192000" cy="6858000"/>
          </a:xfrm>
          <a:prstGeom prst="rect">
            <a:avLst/>
          </a:prstGeom>
        </p:spPr>
      </p:pic>
      <p:pic>
        <p:nvPicPr>
          <p:cNvPr id="2" name="Picture 1">
            <a:extLst>
              <a:ext uri="{FF2B5EF4-FFF2-40B4-BE49-F238E27FC236}">
                <a16:creationId xmlns:a16="http://schemas.microsoft.com/office/drawing/2014/main" id="{BF7081CC-24B4-161C-FE9D-DA03BC46D9F1}"/>
              </a:ext>
            </a:extLst>
          </p:cNvPr>
          <p:cNvPicPr>
            <a:picLocks noChangeAspect="1"/>
          </p:cNvPicPr>
          <p:nvPr/>
        </p:nvPicPr>
        <p:blipFill>
          <a:blip r:embed="rId5"/>
          <a:srcRect b="14461"/>
          <a:stretch/>
        </p:blipFill>
        <p:spPr>
          <a:xfrm>
            <a:off x="-8331200" y="578023"/>
            <a:ext cx="7658383" cy="4136217"/>
          </a:xfrm>
          <a:prstGeom prst="rect">
            <a:avLst/>
          </a:prstGeom>
        </p:spPr>
      </p:pic>
      <p:sp>
        <p:nvSpPr>
          <p:cNvPr id="3" name="Rectangle 2">
            <a:extLst>
              <a:ext uri="{FF2B5EF4-FFF2-40B4-BE49-F238E27FC236}">
                <a16:creationId xmlns:a16="http://schemas.microsoft.com/office/drawing/2014/main" id="{3C3D2C1D-F730-7645-FDDE-B2CB9EC1F45F}"/>
              </a:ext>
            </a:extLst>
          </p:cNvPr>
          <p:cNvSpPr/>
          <p:nvPr/>
        </p:nvSpPr>
        <p:spPr>
          <a:xfrm>
            <a:off x="-7891608" y="829033"/>
            <a:ext cx="6743315" cy="6247864"/>
          </a:xfrm>
          <a:prstGeom prst="rect">
            <a:avLst/>
          </a:prstGeom>
        </p:spPr>
        <p:txBody>
          <a:bodyPr wrap="square">
            <a:spAutoFit/>
          </a:bodyPr>
          <a:lstStyle/>
          <a:p>
            <a:r>
              <a:rPr lang="en-US" sz="4000" b="1" dirty="0">
                <a:solidFill>
                  <a:srgbClr val="FFFFFF"/>
                </a:solidFill>
                <a:latin typeface="Chalkduster"/>
                <a:cs typeface="Chalkduster"/>
              </a:rPr>
              <a:t>Where Insights Function was charged with reporting the past, it will now be charged with predicting the future and providing inspiring ideas that will transform the business trajectory</a:t>
            </a:r>
          </a:p>
        </p:txBody>
      </p:sp>
      <p:grpSp>
        <p:nvGrpSpPr>
          <p:cNvPr id="9" name="Group 8">
            <a:extLst>
              <a:ext uri="{FF2B5EF4-FFF2-40B4-BE49-F238E27FC236}">
                <a16:creationId xmlns:a16="http://schemas.microsoft.com/office/drawing/2014/main" id="{F02F2A39-211F-3F33-89EC-1E7788B42291}"/>
              </a:ext>
            </a:extLst>
          </p:cNvPr>
          <p:cNvGrpSpPr/>
          <p:nvPr/>
        </p:nvGrpSpPr>
        <p:grpSpPr>
          <a:xfrm>
            <a:off x="-8964" y="-5436"/>
            <a:ext cx="12397957" cy="293436"/>
            <a:chOff x="-8964" y="-5436"/>
            <a:chExt cx="12397957" cy="293436"/>
          </a:xfrm>
        </p:grpSpPr>
        <p:sp>
          <p:nvSpPr>
            <p:cNvPr id="10" name="Rectangle 9">
              <a:extLst>
                <a:ext uri="{FF2B5EF4-FFF2-40B4-BE49-F238E27FC236}">
                  <a16:creationId xmlns:a16="http://schemas.microsoft.com/office/drawing/2014/main" id="{57ECB992-53CC-CB5C-AB67-DE02A8DF59CF}"/>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11" name="Picture 10">
              <a:extLst>
                <a:ext uri="{FF2B5EF4-FFF2-40B4-BE49-F238E27FC236}">
                  <a16:creationId xmlns:a16="http://schemas.microsoft.com/office/drawing/2014/main" id="{9EC6F2EB-99C4-3B57-480C-B38698C819C7}"/>
                </a:ext>
              </a:extLst>
            </p:cNvPr>
            <p:cNvPicPr>
              <a:picLocks noChangeAspect="1"/>
            </p:cNvPicPr>
            <p:nvPr userDrawn="1"/>
          </p:nvPicPr>
          <p:blipFill>
            <a:blip r:embed="rId6"/>
            <a:srcRect l="59892" t="67944" r="-1229" b="27278"/>
            <a:stretch/>
          </p:blipFill>
          <p:spPr>
            <a:xfrm>
              <a:off x="9176082" y="-5436"/>
              <a:ext cx="3212911" cy="293436"/>
            </a:xfrm>
            <a:prstGeom prst="rect">
              <a:avLst/>
            </a:prstGeom>
          </p:spPr>
        </p:pic>
        <p:pic>
          <p:nvPicPr>
            <p:cNvPr id="12" name="Picture 11">
              <a:extLst>
                <a:ext uri="{FF2B5EF4-FFF2-40B4-BE49-F238E27FC236}">
                  <a16:creationId xmlns:a16="http://schemas.microsoft.com/office/drawing/2014/main" id="{D0A915EF-6AE0-107C-7FEE-5C2776B34633}"/>
                </a:ext>
              </a:extLst>
            </p:cNvPr>
            <p:cNvPicPr>
              <a:picLocks noChangeAspect="1"/>
            </p:cNvPicPr>
            <p:nvPr userDrawn="1"/>
          </p:nvPicPr>
          <p:blipFill>
            <a:blip r:embed="rId7"/>
            <a:stretch>
              <a:fillRect/>
            </a:stretch>
          </p:blipFill>
          <p:spPr>
            <a:xfrm>
              <a:off x="515938" y="84035"/>
              <a:ext cx="676801" cy="144000"/>
            </a:xfrm>
            <a:prstGeom prst="rect">
              <a:avLst/>
            </a:prstGeom>
          </p:spPr>
        </p:pic>
      </p:grpSp>
    </p:spTree>
    <p:extLst>
      <p:ext uri="{BB962C8B-B14F-4D97-AF65-F5344CB8AC3E}">
        <p14:creationId xmlns:p14="http://schemas.microsoft.com/office/powerpoint/2010/main" val="33652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94339ED-FF8E-00B0-B418-370D3F96268A}"/>
              </a:ext>
            </a:extLst>
          </p:cNvPr>
          <p:cNvPicPr>
            <a:picLocks noChangeAspect="1"/>
          </p:cNvPicPr>
          <p:nvPr/>
        </p:nvPicPr>
        <p:blipFill>
          <a:blip r:embed="rId2"/>
          <a:srcRect t="4145"/>
          <a:stretch/>
        </p:blipFill>
        <p:spPr>
          <a:xfrm>
            <a:off x="0" y="284205"/>
            <a:ext cx="12193472" cy="6573795"/>
          </a:xfrm>
          <a:prstGeom prst="rect">
            <a:avLst/>
          </a:prstGeom>
        </p:spPr>
      </p:pic>
      <p:sp>
        <p:nvSpPr>
          <p:cNvPr id="3" name="Title 2">
            <a:extLst>
              <a:ext uri="{FF2B5EF4-FFF2-40B4-BE49-F238E27FC236}">
                <a16:creationId xmlns:a16="http://schemas.microsoft.com/office/drawing/2014/main" id="{BA51A8B1-2C55-4E72-DE70-01A33290AEEF}"/>
              </a:ext>
            </a:extLst>
          </p:cNvPr>
          <p:cNvSpPr>
            <a:spLocks noGrp="1"/>
          </p:cNvSpPr>
          <p:nvPr>
            <p:ph type="title" idx="4294967295"/>
          </p:nvPr>
        </p:nvSpPr>
        <p:spPr>
          <a:xfrm>
            <a:off x="850900" y="2819261"/>
            <a:ext cx="7035800" cy="1219477"/>
          </a:xfrm>
        </p:spPr>
        <p:txBody>
          <a:bodyPr>
            <a:noAutofit/>
          </a:bodyPr>
          <a:lstStyle/>
          <a:p>
            <a:r>
              <a:rPr lang="en-US" sz="2800" i="1" dirty="0">
                <a:solidFill>
                  <a:srgbClr val="FFFFFF"/>
                </a:solidFill>
                <a:latin typeface="Georgia" panose="02040502050405020303" pitchFamily="18" charset="0"/>
              </a:rPr>
              <a:t>“If you don’t have seat at the table… you’re on the menu.”</a:t>
            </a:r>
          </a:p>
        </p:txBody>
      </p:sp>
    </p:spTree>
    <p:extLst>
      <p:ext uri="{BB962C8B-B14F-4D97-AF65-F5344CB8AC3E}">
        <p14:creationId xmlns:p14="http://schemas.microsoft.com/office/powerpoint/2010/main" val="4146647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6C3440-EDFB-E989-95E4-60C6B731C582}"/>
              </a:ext>
            </a:extLst>
          </p:cNvPr>
          <p:cNvSpPr txBox="1"/>
          <p:nvPr/>
        </p:nvSpPr>
        <p:spPr>
          <a:xfrm>
            <a:off x="4703406" y="3429000"/>
            <a:ext cx="6805211" cy="2616101"/>
          </a:xfrm>
          <a:prstGeom prst="rect">
            <a:avLst/>
          </a:prstGeom>
          <a:noFill/>
        </p:spPr>
        <p:txBody>
          <a:bodyPr wrap="square">
            <a:spAutoFit/>
          </a:bodyPr>
          <a:lstStyle/>
          <a:p>
            <a:pPr marL="0" indent="0">
              <a:lnSpc>
                <a:spcPct val="100000"/>
              </a:lnSpc>
              <a:spcBef>
                <a:spcPts val="0"/>
              </a:spcBef>
              <a:buFont typeface="Arial" panose="020B0604020202020204" pitchFamily="34" charset="0"/>
              <a:buNone/>
            </a:pPr>
            <a:r>
              <a:rPr lang="en-US" sz="3200" b="1" dirty="0">
                <a:solidFill>
                  <a:schemeClr val="accent2"/>
                </a:solidFill>
                <a:latin typeface="Figtree ExtraBold" pitchFamily="2" charset="0"/>
              </a:rPr>
              <a:t>BIG QUESTION:</a:t>
            </a:r>
          </a:p>
          <a:p>
            <a:pPr marL="0" indent="0">
              <a:lnSpc>
                <a:spcPct val="100000"/>
              </a:lnSpc>
              <a:spcBef>
                <a:spcPts val="0"/>
              </a:spcBef>
              <a:buFont typeface="Arial" panose="020B0604020202020204" pitchFamily="34" charset="0"/>
              <a:buNone/>
            </a:pPr>
            <a:endParaRPr lang="en-US" sz="3200" b="1" dirty="0">
              <a:solidFill>
                <a:schemeClr val="accent1"/>
              </a:solidFill>
              <a:latin typeface="Figtree ExtraBold" pitchFamily="2" charset="0"/>
            </a:endParaRPr>
          </a:p>
          <a:p>
            <a:pPr marL="0" indent="0">
              <a:lnSpc>
                <a:spcPct val="100000"/>
              </a:lnSpc>
              <a:spcBef>
                <a:spcPts val="0"/>
              </a:spcBef>
              <a:buFont typeface="Arial" panose="020B0604020202020204" pitchFamily="34" charset="0"/>
              <a:buNone/>
            </a:pPr>
            <a:r>
              <a:rPr lang="en-US" sz="3200" b="1" dirty="0">
                <a:solidFill>
                  <a:schemeClr val="accent1"/>
                </a:solidFill>
                <a:latin typeface="Figtree ExtraBold" pitchFamily="2" charset="0"/>
              </a:rPr>
              <a:t>Truth</a:t>
            </a:r>
            <a:r>
              <a:rPr lang="en-US" sz="3200" b="1" dirty="0">
                <a:solidFill>
                  <a:srgbClr val="FFFFFF"/>
                </a:solidFill>
                <a:latin typeface="Figtree ExtraBold" pitchFamily="2" charset="0"/>
              </a:rPr>
              <a:t> </a:t>
            </a:r>
            <a:endParaRPr lang="en-US" sz="1400" b="1" dirty="0">
              <a:solidFill>
                <a:srgbClr val="FFFFFF"/>
              </a:solidFill>
              <a:latin typeface="Figtree ExtraBold" pitchFamily="2" charset="0"/>
            </a:endParaRPr>
          </a:p>
          <a:p>
            <a:pPr marL="0" indent="0">
              <a:lnSpc>
                <a:spcPct val="100000"/>
              </a:lnSpc>
              <a:spcBef>
                <a:spcPts val="0"/>
              </a:spcBef>
              <a:buFont typeface="Arial" panose="020B0604020202020204" pitchFamily="34" charset="0"/>
              <a:buNone/>
            </a:pPr>
            <a:r>
              <a:rPr lang="en-US" b="1" dirty="0">
                <a:solidFill>
                  <a:schemeClr val="bg2"/>
                </a:solidFill>
                <a:latin typeface="Figtree ExtraBold" pitchFamily="2" charset="0"/>
              </a:rPr>
              <a:t>OR</a:t>
            </a:r>
            <a:endParaRPr lang="en-US" sz="1400" b="1" dirty="0">
              <a:solidFill>
                <a:srgbClr val="FFFFFF"/>
              </a:solidFill>
              <a:latin typeface="Figtree ExtraBold" pitchFamily="2" charset="0"/>
            </a:endParaRPr>
          </a:p>
          <a:p>
            <a:pPr marL="0" indent="0">
              <a:lnSpc>
                <a:spcPct val="100000"/>
              </a:lnSpc>
              <a:spcBef>
                <a:spcPts val="0"/>
              </a:spcBef>
              <a:buFont typeface="Arial" panose="020B0604020202020204" pitchFamily="34" charset="0"/>
              <a:buNone/>
            </a:pPr>
            <a:r>
              <a:rPr lang="en-US" sz="3200" b="1" dirty="0">
                <a:solidFill>
                  <a:srgbClr val="FFFFFF"/>
                </a:solidFill>
                <a:latin typeface="Figtree ExtraBold" pitchFamily="2" charset="0"/>
              </a:rPr>
              <a:t>Rationalization of Truth </a:t>
            </a:r>
            <a:br>
              <a:rPr lang="en-US" sz="3200" b="1" dirty="0">
                <a:solidFill>
                  <a:srgbClr val="FFFFFF"/>
                </a:solidFill>
                <a:latin typeface="Figtree ExtraBold" pitchFamily="2" charset="0"/>
              </a:rPr>
            </a:br>
            <a:r>
              <a:rPr lang="en-US" dirty="0">
                <a:solidFill>
                  <a:srgbClr val="FFFFFF"/>
                </a:solidFill>
                <a:latin typeface="Figtree Medium" pitchFamily="2" charset="0"/>
              </a:rPr>
              <a:t>as Consumers/Insights experts want to see/say it? </a:t>
            </a:r>
          </a:p>
        </p:txBody>
      </p:sp>
      <p:sp>
        <p:nvSpPr>
          <p:cNvPr id="5" name="Content Placeholder 1">
            <a:extLst>
              <a:ext uri="{FF2B5EF4-FFF2-40B4-BE49-F238E27FC236}">
                <a16:creationId xmlns:a16="http://schemas.microsoft.com/office/drawing/2014/main" id="{35B35992-E0D0-6FF5-A1E2-5F9FE700B5D4}"/>
              </a:ext>
            </a:extLst>
          </p:cNvPr>
          <p:cNvSpPr txBox="1">
            <a:spLocks/>
          </p:cNvSpPr>
          <p:nvPr/>
        </p:nvSpPr>
        <p:spPr>
          <a:xfrm>
            <a:off x="4703406" y="714615"/>
            <a:ext cx="7833735" cy="600093"/>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800" dirty="0">
                <a:solidFill>
                  <a:schemeClr val="accent1"/>
                </a:solidFill>
                <a:latin typeface="Figtree ExtraBold" pitchFamily="2" charset="0"/>
              </a:rPr>
              <a:t>Holy Grail…</a:t>
            </a:r>
          </a:p>
        </p:txBody>
      </p:sp>
      <p:sp>
        <p:nvSpPr>
          <p:cNvPr id="7" name="TextBox 6">
            <a:extLst>
              <a:ext uri="{FF2B5EF4-FFF2-40B4-BE49-F238E27FC236}">
                <a16:creationId xmlns:a16="http://schemas.microsoft.com/office/drawing/2014/main" id="{4E591CBE-7CF0-1618-60BD-17E698B3727E}"/>
              </a:ext>
            </a:extLst>
          </p:cNvPr>
          <p:cNvSpPr txBox="1"/>
          <p:nvPr/>
        </p:nvSpPr>
        <p:spPr>
          <a:xfrm>
            <a:off x="4703406" y="1223156"/>
            <a:ext cx="7153632" cy="1938992"/>
          </a:xfrm>
          <a:prstGeom prst="rect">
            <a:avLst/>
          </a:prstGeom>
          <a:noFill/>
        </p:spPr>
        <p:txBody>
          <a:bodyPr wrap="square">
            <a:spAutoFit/>
          </a:bodyPr>
          <a:lstStyle/>
          <a:p>
            <a:r>
              <a:rPr lang="en-US" sz="4000" i="1" dirty="0">
                <a:solidFill>
                  <a:srgbClr val="FFFFFF"/>
                </a:solidFill>
                <a:latin typeface="Georgia" panose="02040502050405020303" pitchFamily="18" charset="0"/>
              </a:rPr>
              <a:t>P</a:t>
            </a:r>
            <a:r>
              <a:rPr lang="en-US" sz="4000" i="1" dirty="0">
                <a:solidFill>
                  <a:srgbClr val="FFFFFF"/>
                </a:solidFill>
                <a:effectLst/>
                <a:latin typeface="Georgia" panose="02040502050405020303" pitchFamily="18" charset="0"/>
              </a:rPr>
              <a:t>ursuit of </a:t>
            </a:r>
            <a:r>
              <a:rPr lang="en-US" sz="4000" i="1" dirty="0">
                <a:solidFill>
                  <a:srgbClr val="FFFFFF"/>
                </a:solidFill>
                <a:latin typeface="Georgia" panose="02040502050405020303" pitchFamily="18" charset="0"/>
              </a:rPr>
              <a:t>T</a:t>
            </a:r>
            <a:r>
              <a:rPr lang="en-US" sz="4000" i="1" dirty="0">
                <a:solidFill>
                  <a:srgbClr val="FFFFFF"/>
                </a:solidFill>
                <a:effectLst/>
                <a:latin typeface="Georgia" panose="02040502050405020303" pitchFamily="18" charset="0"/>
              </a:rPr>
              <a:t>ruth </a:t>
            </a:r>
          </a:p>
          <a:p>
            <a:r>
              <a:rPr lang="en-US" sz="4000" i="1" dirty="0">
                <a:solidFill>
                  <a:srgbClr val="FFFFFF"/>
                </a:solidFill>
                <a:effectLst/>
                <a:latin typeface="Georgia" panose="02040502050405020303" pitchFamily="18" charset="0"/>
              </a:rPr>
              <a:t>A quest that often </a:t>
            </a:r>
            <a:r>
              <a:rPr lang="en-US" sz="4000" i="1" dirty="0">
                <a:solidFill>
                  <a:srgbClr val="FFFFFF"/>
                </a:solidFill>
                <a:latin typeface="Georgia" panose="02040502050405020303" pitchFamily="18" charset="0"/>
              </a:rPr>
              <a:t>creates</a:t>
            </a:r>
            <a:r>
              <a:rPr lang="en-US" sz="4000" i="1" dirty="0">
                <a:solidFill>
                  <a:srgbClr val="FFFFFF"/>
                </a:solidFill>
                <a:effectLst/>
                <a:latin typeface="Georgia" panose="02040502050405020303" pitchFamily="18" charset="0"/>
              </a:rPr>
              <a:t> conflict with norms</a:t>
            </a:r>
            <a:endParaRPr lang="en-US" sz="4000" i="1" dirty="0">
              <a:solidFill>
                <a:srgbClr val="FFFFFF"/>
              </a:solidFill>
              <a:latin typeface="Georgia" panose="02040502050405020303" pitchFamily="18" charset="0"/>
            </a:endParaRPr>
          </a:p>
        </p:txBody>
      </p:sp>
      <p:pic>
        <p:nvPicPr>
          <p:cNvPr id="2050" name="Picture 2" descr="My Experiments with Truth">
            <a:extLst>
              <a:ext uri="{FF2B5EF4-FFF2-40B4-BE49-F238E27FC236}">
                <a16:creationId xmlns:a16="http://schemas.microsoft.com/office/drawing/2014/main" id="{2DC21B0E-E5D9-5D68-05D1-354E14A35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611" y="836023"/>
            <a:ext cx="3345311" cy="5084059"/>
          </a:xfrm>
          <a:prstGeom prst="rect">
            <a:avLst/>
          </a:prstGeom>
          <a:noFill/>
          <a:effectLst>
            <a:outerShdw blurRad="515097"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37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ABBBAE-EA57-C4E7-91A0-01A660591556}"/>
              </a:ext>
            </a:extLst>
          </p:cNvPr>
          <p:cNvSpPr>
            <a:spLocks noGrp="1"/>
          </p:cNvSpPr>
          <p:nvPr>
            <p:ph type="title" idx="4294967295"/>
          </p:nvPr>
        </p:nvSpPr>
        <p:spPr>
          <a:xfrm>
            <a:off x="3238754" y="3192462"/>
            <a:ext cx="5714492" cy="473075"/>
          </a:xfrm>
        </p:spPr>
        <p:txBody>
          <a:bodyPr>
            <a:normAutofit fontScale="90000"/>
          </a:bodyPr>
          <a:lstStyle/>
          <a:p>
            <a:pPr algn="ctr"/>
            <a:r>
              <a:rPr lang="en-US" sz="16600" dirty="0">
                <a:solidFill>
                  <a:schemeClr val="accent1"/>
                </a:solidFill>
                <a:effectLst/>
              </a:rPr>
              <a:t>WE…</a:t>
            </a:r>
          </a:p>
        </p:txBody>
      </p:sp>
    </p:spTree>
    <p:extLst>
      <p:ext uri="{BB962C8B-B14F-4D97-AF65-F5344CB8AC3E}">
        <p14:creationId xmlns:p14="http://schemas.microsoft.com/office/powerpoint/2010/main" val="335734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ABBBAE-EA57-C4E7-91A0-01A660591556}"/>
              </a:ext>
            </a:extLst>
          </p:cNvPr>
          <p:cNvSpPr>
            <a:spLocks noGrp="1"/>
          </p:cNvSpPr>
          <p:nvPr>
            <p:ph type="title" idx="4294967295"/>
          </p:nvPr>
        </p:nvSpPr>
        <p:spPr>
          <a:xfrm>
            <a:off x="425450" y="3192462"/>
            <a:ext cx="11341100" cy="473075"/>
          </a:xfrm>
        </p:spPr>
        <p:txBody>
          <a:bodyPr>
            <a:normAutofit fontScale="90000"/>
          </a:bodyPr>
          <a:lstStyle/>
          <a:p>
            <a:pPr algn="ctr"/>
            <a:r>
              <a:rPr lang="en-US" dirty="0">
                <a:solidFill>
                  <a:schemeClr val="accent1"/>
                </a:solidFill>
                <a:effectLst/>
              </a:rPr>
              <a:t>Are the </a:t>
            </a:r>
            <a:r>
              <a:rPr lang="en-US" dirty="0">
                <a:solidFill>
                  <a:srgbClr val="FFFFFF"/>
                </a:solidFill>
                <a:effectLst/>
              </a:rPr>
              <a:t>Growth Accelerators</a:t>
            </a:r>
          </a:p>
        </p:txBody>
      </p:sp>
    </p:spTree>
    <p:extLst>
      <p:ext uri="{BB962C8B-B14F-4D97-AF65-F5344CB8AC3E}">
        <p14:creationId xmlns:p14="http://schemas.microsoft.com/office/powerpoint/2010/main" val="118293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ABBBAE-EA57-C4E7-91A0-01A660591556}"/>
              </a:ext>
            </a:extLst>
          </p:cNvPr>
          <p:cNvSpPr>
            <a:spLocks noGrp="1"/>
          </p:cNvSpPr>
          <p:nvPr>
            <p:ph type="title" idx="4294967295"/>
          </p:nvPr>
        </p:nvSpPr>
        <p:spPr>
          <a:xfrm>
            <a:off x="425450" y="2909373"/>
            <a:ext cx="11341100" cy="1039253"/>
          </a:xfrm>
        </p:spPr>
        <p:txBody>
          <a:bodyPr>
            <a:normAutofit fontScale="90000"/>
          </a:bodyPr>
          <a:lstStyle/>
          <a:p>
            <a:pPr algn="ctr"/>
            <a:r>
              <a:rPr lang="en-US" dirty="0">
                <a:solidFill>
                  <a:schemeClr val="accent1"/>
                </a:solidFill>
              </a:rPr>
              <a:t>We do this by </a:t>
            </a:r>
            <a:br>
              <a:rPr lang="en-US" dirty="0">
                <a:solidFill>
                  <a:schemeClr val="accent1"/>
                </a:solidFill>
              </a:rPr>
            </a:br>
            <a:r>
              <a:rPr lang="en-US" dirty="0">
                <a:solidFill>
                  <a:srgbClr val="FFFFFF"/>
                </a:solidFill>
              </a:rPr>
              <a:t>inspiring people </a:t>
            </a:r>
            <a:r>
              <a:rPr lang="en-US" dirty="0">
                <a:solidFill>
                  <a:schemeClr val="accent1"/>
                </a:solidFill>
              </a:rPr>
              <a:t>to dream up a future</a:t>
            </a:r>
          </a:p>
        </p:txBody>
      </p:sp>
    </p:spTree>
    <p:extLst>
      <p:ext uri="{BB962C8B-B14F-4D97-AF65-F5344CB8AC3E}">
        <p14:creationId xmlns:p14="http://schemas.microsoft.com/office/powerpoint/2010/main" val="29811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ABBBAE-EA57-C4E7-91A0-01A660591556}"/>
              </a:ext>
            </a:extLst>
          </p:cNvPr>
          <p:cNvSpPr>
            <a:spLocks noGrp="1"/>
          </p:cNvSpPr>
          <p:nvPr>
            <p:ph type="title" idx="4294967295"/>
          </p:nvPr>
        </p:nvSpPr>
        <p:spPr>
          <a:xfrm>
            <a:off x="425450" y="3192462"/>
            <a:ext cx="11341100" cy="473075"/>
          </a:xfrm>
        </p:spPr>
        <p:txBody>
          <a:bodyPr>
            <a:normAutofit fontScale="90000"/>
          </a:bodyPr>
          <a:lstStyle/>
          <a:p>
            <a:pPr algn="ctr"/>
            <a:r>
              <a:rPr lang="en-US" dirty="0">
                <a:solidFill>
                  <a:schemeClr val="accent1"/>
                </a:solidFill>
                <a:effectLst/>
              </a:rPr>
              <a:t>We provoke </a:t>
            </a:r>
            <a:r>
              <a:rPr lang="en-US" dirty="0">
                <a:solidFill>
                  <a:srgbClr val="FFFFFF"/>
                </a:solidFill>
                <a:effectLst/>
              </a:rPr>
              <a:t>Big, Bold Actions</a:t>
            </a:r>
          </a:p>
        </p:txBody>
      </p:sp>
    </p:spTree>
    <p:extLst>
      <p:ext uri="{BB962C8B-B14F-4D97-AF65-F5344CB8AC3E}">
        <p14:creationId xmlns:p14="http://schemas.microsoft.com/office/powerpoint/2010/main" val="198622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ABBBAE-EA57-C4E7-91A0-01A660591556}"/>
              </a:ext>
            </a:extLst>
          </p:cNvPr>
          <p:cNvSpPr>
            <a:spLocks noGrp="1"/>
          </p:cNvSpPr>
          <p:nvPr>
            <p:ph type="title" idx="4294967295"/>
          </p:nvPr>
        </p:nvSpPr>
        <p:spPr>
          <a:xfrm>
            <a:off x="425450" y="3192462"/>
            <a:ext cx="11341100" cy="473075"/>
          </a:xfrm>
        </p:spPr>
        <p:txBody>
          <a:bodyPr>
            <a:normAutofit fontScale="90000"/>
          </a:bodyPr>
          <a:lstStyle/>
          <a:p>
            <a:pPr algn="ctr"/>
            <a:r>
              <a:rPr lang="en-US" dirty="0">
                <a:solidFill>
                  <a:schemeClr val="accent1"/>
                </a:solidFill>
                <a:effectLst/>
              </a:rPr>
              <a:t>We do all this </a:t>
            </a:r>
            <a:r>
              <a:rPr lang="en-US" dirty="0">
                <a:solidFill>
                  <a:srgbClr val="FFFFFF"/>
                </a:solidFill>
                <a:effectLst/>
              </a:rPr>
              <a:t>proactively</a:t>
            </a:r>
            <a:r>
              <a:rPr lang="en-US" dirty="0">
                <a:solidFill>
                  <a:schemeClr val="accent1"/>
                </a:solidFill>
                <a:effectLst/>
              </a:rPr>
              <a:t>.</a:t>
            </a:r>
          </a:p>
        </p:txBody>
      </p:sp>
    </p:spTree>
    <p:extLst>
      <p:ext uri="{BB962C8B-B14F-4D97-AF65-F5344CB8AC3E}">
        <p14:creationId xmlns:p14="http://schemas.microsoft.com/office/powerpoint/2010/main" val="141561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2918AC-1252-4A99-8349-046DDF250B5E}"/>
              </a:ext>
            </a:extLst>
          </p:cNvPr>
          <p:cNvSpPr txBox="1"/>
          <p:nvPr/>
        </p:nvSpPr>
        <p:spPr>
          <a:xfrm>
            <a:off x="2093843" y="3050435"/>
            <a:ext cx="8004314" cy="75713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2400">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9EAEC"/>
                </a:solidFill>
                <a:effectLst/>
                <a:uLnTx/>
                <a:uFillTx/>
                <a:latin typeface="Figtree" pitchFamily="2" charset="0"/>
              </a:rPr>
              <a:t>In doing so, we become</a:t>
            </a:r>
          </a:p>
        </p:txBody>
      </p:sp>
      <p:pic>
        <p:nvPicPr>
          <p:cNvPr id="26" name="We Are The Champions">
            <a:hlinkClick r:id="" action="ppaction://media"/>
            <a:extLst>
              <a:ext uri="{FF2B5EF4-FFF2-40B4-BE49-F238E27FC236}">
                <a16:creationId xmlns:a16="http://schemas.microsoft.com/office/drawing/2014/main" id="{961A6FD6-63CC-6B08-A82B-66FDB6CD0CD8}"/>
              </a:ext>
            </a:extLst>
          </p:cNvPr>
          <p:cNvPicPr>
            <a:picLocks noChangeAspect="1"/>
          </p:cNvPicPr>
          <p:nvPr>
            <a:audioFile r:link="rId1"/>
            <p:extLst>
              <p:ext uri="{DAA4B4D4-6D71-4841-9C94-3DE7FCFB9230}">
                <p14:media xmlns:p14="http://schemas.microsoft.com/office/powerpoint/2010/main" r:embed="rId2">
                  <p14:trim st="29421.472" end="121777.0351"/>
                  <p14:fade in="3268.8927" out="7568.4785"/>
                </p14:media>
              </p:ext>
            </p:extLst>
          </p:nvPr>
        </p:nvPicPr>
        <p:blipFill>
          <a:blip r:embed="rId4"/>
          <a:stretch>
            <a:fillRect/>
          </a:stretch>
        </p:blipFill>
        <p:spPr>
          <a:xfrm>
            <a:off x="5689600" y="6858000"/>
            <a:ext cx="812800" cy="812800"/>
          </a:xfrm>
          <a:prstGeom prst="rect">
            <a:avLst/>
          </a:prstGeom>
        </p:spPr>
      </p:pic>
    </p:spTree>
    <p:extLst>
      <p:ext uri="{BB962C8B-B14F-4D97-AF65-F5344CB8AC3E}">
        <p14:creationId xmlns:p14="http://schemas.microsoft.com/office/powerpoint/2010/main" val="764219317"/>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ight in the dark&#10;&#10;AI-generated content may be incorrect.">
            <a:extLst>
              <a:ext uri="{FF2B5EF4-FFF2-40B4-BE49-F238E27FC236}">
                <a16:creationId xmlns:a16="http://schemas.microsoft.com/office/drawing/2014/main" id="{74004F98-E56D-F94D-8973-D9928393FA4A}"/>
              </a:ext>
            </a:extLst>
          </p:cNvPr>
          <p:cNvPicPr>
            <a:picLocks noChangeAspect="1"/>
          </p:cNvPicPr>
          <p:nvPr/>
        </p:nvPicPr>
        <p:blipFill>
          <a:blip r:embed="rId2"/>
          <a:stretch>
            <a:fillRect/>
          </a:stretch>
        </p:blipFill>
        <p:spPr>
          <a:xfrm>
            <a:off x="1677289" y="-826366"/>
            <a:ext cx="8837422" cy="5767251"/>
          </a:xfrm>
          <a:prstGeom prst="rect">
            <a:avLst/>
          </a:prstGeom>
        </p:spPr>
      </p:pic>
      <p:sp>
        <p:nvSpPr>
          <p:cNvPr id="4" name="Title 3">
            <a:extLst>
              <a:ext uri="{FF2B5EF4-FFF2-40B4-BE49-F238E27FC236}">
                <a16:creationId xmlns:a16="http://schemas.microsoft.com/office/drawing/2014/main" id="{6AABBBAE-EA57-C4E7-91A0-01A660591556}"/>
              </a:ext>
            </a:extLst>
          </p:cNvPr>
          <p:cNvSpPr>
            <a:spLocks noGrp="1"/>
          </p:cNvSpPr>
          <p:nvPr>
            <p:ph type="title" idx="4294967295"/>
          </p:nvPr>
        </p:nvSpPr>
        <p:spPr>
          <a:xfrm>
            <a:off x="2513965" y="2391759"/>
            <a:ext cx="7164070" cy="2074482"/>
          </a:xfrm>
        </p:spPr>
        <p:txBody>
          <a:bodyPr>
            <a:noAutofit/>
          </a:bodyPr>
          <a:lstStyle/>
          <a:p>
            <a:pPr algn="ctr"/>
            <a:r>
              <a:rPr lang="en-US" sz="6600" dirty="0">
                <a:gradFill flip="none" rotWithShape="1">
                  <a:gsLst>
                    <a:gs pos="92000">
                      <a:srgbClr val="FFFFFF"/>
                    </a:gs>
                    <a:gs pos="37000">
                      <a:schemeClr val="accent2">
                        <a:lumMod val="90000"/>
                      </a:schemeClr>
                    </a:gs>
                  </a:gsLst>
                  <a:lin ang="16200000" scaled="1"/>
                  <a:tileRect/>
                </a:gradFill>
                <a:effectLst/>
              </a:rPr>
              <a:t>Champions</a:t>
            </a:r>
            <a:r>
              <a:rPr lang="en-US" sz="6600" dirty="0">
                <a:solidFill>
                  <a:schemeClr val="accent1"/>
                </a:solidFill>
                <a:effectLst/>
              </a:rPr>
              <a:t> </a:t>
            </a:r>
            <a:br>
              <a:rPr lang="en-US" sz="6600" dirty="0">
                <a:solidFill>
                  <a:schemeClr val="accent1"/>
                </a:solidFill>
                <a:effectLst/>
              </a:rPr>
            </a:br>
            <a:r>
              <a:rPr lang="en-US" sz="6000" dirty="0">
                <a:gradFill>
                  <a:gsLst>
                    <a:gs pos="92000">
                      <a:schemeClr val="bg2">
                        <a:lumMod val="20000"/>
                        <a:lumOff val="80000"/>
                      </a:schemeClr>
                    </a:gs>
                    <a:gs pos="37000">
                      <a:schemeClr val="accent1"/>
                    </a:gs>
                  </a:gsLst>
                  <a:lin ang="16200000" scaled="1"/>
                </a:gradFill>
                <a:effectLst/>
              </a:rPr>
              <a:t>of the World</a:t>
            </a:r>
          </a:p>
        </p:txBody>
      </p:sp>
      <p:pic>
        <p:nvPicPr>
          <p:cNvPr id="13" name="Picture 12" descr="A white circle in black background&#10;&#10;AI-generated content may be incorrect.">
            <a:extLst>
              <a:ext uri="{FF2B5EF4-FFF2-40B4-BE49-F238E27FC236}">
                <a16:creationId xmlns:a16="http://schemas.microsoft.com/office/drawing/2014/main" id="{31DDD672-B595-FEC9-B143-91A4F73362D0}"/>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777852" y="5041130"/>
            <a:ext cx="7900183" cy="634423"/>
          </a:xfrm>
          <a:prstGeom prst="rect">
            <a:avLst/>
          </a:prstGeom>
        </p:spPr>
      </p:pic>
      <p:grpSp>
        <p:nvGrpSpPr>
          <p:cNvPr id="14" name="Group 13">
            <a:extLst>
              <a:ext uri="{FF2B5EF4-FFF2-40B4-BE49-F238E27FC236}">
                <a16:creationId xmlns:a16="http://schemas.microsoft.com/office/drawing/2014/main" id="{73C44C7C-EFBC-24E2-EBAA-516D7B3DBE2F}"/>
              </a:ext>
            </a:extLst>
          </p:cNvPr>
          <p:cNvGrpSpPr/>
          <p:nvPr/>
        </p:nvGrpSpPr>
        <p:grpSpPr>
          <a:xfrm>
            <a:off x="-8964" y="-5436"/>
            <a:ext cx="12397957" cy="293436"/>
            <a:chOff x="-8964" y="-5436"/>
            <a:chExt cx="12397957" cy="293436"/>
          </a:xfrm>
        </p:grpSpPr>
        <p:sp>
          <p:nvSpPr>
            <p:cNvPr id="15" name="Rectangle 14">
              <a:extLst>
                <a:ext uri="{FF2B5EF4-FFF2-40B4-BE49-F238E27FC236}">
                  <a16:creationId xmlns:a16="http://schemas.microsoft.com/office/drawing/2014/main" id="{FCF17F43-A142-B501-C9EB-D965B0E45862}"/>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16" name="Picture 15">
              <a:extLst>
                <a:ext uri="{FF2B5EF4-FFF2-40B4-BE49-F238E27FC236}">
                  <a16:creationId xmlns:a16="http://schemas.microsoft.com/office/drawing/2014/main" id="{18E7FF4F-934B-02D4-0FC1-3BFB782056C2}"/>
                </a:ext>
              </a:extLst>
            </p:cNvPr>
            <p:cNvPicPr>
              <a:picLocks noChangeAspect="1"/>
            </p:cNvPicPr>
            <p:nvPr userDrawn="1"/>
          </p:nvPicPr>
          <p:blipFill>
            <a:blip r:embed="rId5"/>
            <a:srcRect l="59892" t="67944" r="-1229" b="27278"/>
            <a:stretch/>
          </p:blipFill>
          <p:spPr>
            <a:xfrm>
              <a:off x="9176082" y="-5436"/>
              <a:ext cx="3212911" cy="293436"/>
            </a:xfrm>
            <a:prstGeom prst="rect">
              <a:avLst/>
            </a:prstGeom>
          </p:spPr>
        </p:pic>
        <p:pic>
          <p:nvPicPr>
            <p:cNvPr id="17" name="Picture 16">
              <a:extLst>
                <a:ext uri="{FF2B5EF4-FFF2-40B4-BE49-F238E27FC236}">
                  <a16:creationId xmlns:a16="http://schemas.microsoft.com/office/drawing/2014/main" id="{F144BDF7-4015-5B0C-0901-9A15649B51D8}"/>
                </a:ext>
              </a:extLst>
            </p:cNvPr>
            <p:cNvPicPr>
              <a:picLocks noChangeAspect="1"/>
            </p:cNvPicPr>
            <p:nvPr userDrawn="1"/>
          </p:nvPicPr>
          <p:blipFill>
            <a:blip r:embed="rId6"/>
            <a:stretch>
              <a:fillRect/>
            </a:stretch>
          </p:blipFill>
          <p:spPr>
            <a:xfrm>
              <a:off x="515938" y="84035"/>
              <a:ext cx="676801" cy="144000"/>
            </a:xfrm>
            <a:prstGeom prst="rect">
              <a:avLst/>
            </a:prstGeom>
          </p:spPr>
        </p:pic>
      </p:grpSp>
    </p:spTree>
    <p:extLst>
      <p:ext uri="{BB962C8B-B14F-4D97-AF65-F5344CB8AC3E}">
        <p14:creationId xmlns:p14="http://schemas.microsoft.com/office/powerpoint/2010/main" val="1346667516"/>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afterEffect">
                                  <p:stCondLst>
                                    <p:cond delay="0"/>
                                  </p:stCondLst>
                                  <p:childTnLst>
                                    <p:animScale>
                                      <p:cBhvr>
                                        <p:cTn id="6" dur="5000" fill="hold"/>
                                        <p:tgtEl>
                                          <p:spTgt spid="4"/>
                                        </p:tgtEl>
                                      </p:cBhvr>
                                      <p:by x="120000" y="120000"/>
                                    </p:animScale>
                                  </p:childTnLst>
                                </p:cTn>
                              </p:par>
                              <p:par>
                                <p:cTn id="7" presetID="6" presetClass="emph" presetSubtype="0" accel="50000" decel="50000" fill="hold" nodeType="withEffect">
                                  <p:stCondLst>
                                    <p:cond delay="0"/>
                                  </p:stCondLst>
                                  <p:childTnLst>
                                    <p:animScale>
                                      <p:cBhvr>
                                        <p:cTn id="8" dur="5000" fill="hold"/>
                                        <p:tgtEl>
                                          <p:spTgt spid="13"/>
                                        </p:tgtEl>
                                      </p:cBhvr>
                                      <p:by x="120000" y="120000"/>
                                    </p:animScale>
                                  </p:childTnLst>
                                </p:cTn>
                              </p:par>
                              <p:par>
                                <p:cTn id="9" presetID="64" presetClass="path" presetSubtype="0" accel="50000" decel="50000" fill="hold" nodeType="withEffect">
                                  <p:stCondLst>
                                    <p:cond delay="0"/>
                                  </p:stCondLst>
                                  <p:childTnLst>
                                    <p:animMotion origin="layout" path="M 0 1.48148E-6 L 0 -0.07037 " pathEditMode="relative" rAng="0" ptsTypes="AA">
                                      <p:cBhvr>
                                        <p:cTn id="10" dur="5000" fill="hold"/>
                                        <p:tgtEl>
                                          <p:spTgt spid="11"/>
                                        </p:tgtEl>
                                        <p:attrNameLst>
                                          <p:attrName>ppt_x</p:attrName>
                                          <p:attrName>ppt_y</p:attrName>
                                        </p:attrNameLst>
                                      </p:cBhvr>
                                      <p:rCtr x="0" y="-3519"/>
                                    </p:animMotion>
                                  </p:childTnLst>
                                </p:cTn>
                              </p:par>
                              <p:par>
                                <p:cTn id="11" presetID="6" presetClass="emph" presetSubtype="0" accel="50000" fill="hold" nodeType="withEffect">
                                  <p:stCondLst>
                                    <p:cond delay="0"/>
                                  </p:stCondLst>
                                  <p:childTnLst>
                                    <p:animScale>
                                      <p:cBhvr>
                                        <p:cTn id="12" dur="5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902BB1-A01B-9B46-8D1F-E58DDA6CC9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 t="2028" r="4820" b="2710"/>
          <a:stretch/>
        </p:blipFill>
        <p:spPr>
          <a:xfrm>
            <a:off x="0" y="1"/>
            <a:ext cx="12202484" cy="6857999"/>
          </a:xfrm>
          <a:prstGeom prst="rect">
            <a:avLst/>
          </a:prstGeom>
        </p:spPr>
      </p:pic>
      <p:sp>
        <p:nvSpPr>
          <p:cNvPr id="19" name="Shape 953">
            <a:extLst>
              <a:ext uri="{FF2B5EF4-FFF2-40B4-BE49-F238E27FC236}">
                <a16:creationId xmlns:a16="http://schemas.microsoft.com/office/drawing/2014/main" id="{FAD5E719-C05C-8D41-BDB5-CB8D1ED922C9}"/>
              </a:ext>
            </a:extLst>
          </p:cNvPr>
          <p:cNvSpPr/>
          <p:nvPr/>
        </p:nvSpPr>
        <p:spPr>
          <a:xfrm flipH="1">
            <a:off x="-2" y="-1"/>
            <a:ext cx="6190735" cy="6858000"/>
          </a:xfrm>
          <a:prstGeom prst="rect">
            <a:avLst/>
          </a:prstGeom>
          <a:gradFill>
            <a:gsLst>
              <a:gs pos="0">
                <a:srgbClr val="000000">
                  <a:alpha val="0"/>
                </a:srgbClr>
              </a:gs>
              <a:gs pos="100000">
                <a:srgbClr val="000000">
                  <a:alpha val="81000"/>
                </a:srgbClr>
              </a:gs>
            </a:gsLst>
          </a:gradFill>
          <a:ln w="12700">
            <a:miter lim="400000"/>
          </a:ln>
          <a:effectLst>
            <a:outerShdw blurRad="38100" dist="25400" dir="5400000" rotWithShape="0">
              <a:srgbClr val="000000">
                <a:alpha val="50000"/>
              </a:srgbClr>
            </a:outerShdw>
          </a:effec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2800" b="0" i="0" u="none" strike="noStrike" kern="1200" cap="none" spc="0" normalizeH="0" baseline="0" noProof="0">
              <a:ln>
                <a:noFill/>
              </a:ln>
              <a:solidFill>
                <a:srgbClr val="FFFFFF"/>
              </a:solidFill>
              <a:effectLst/>
              <a:uLnTx/>
              <a:uFillTx/>
              <a:latin typeface="Figtree Black" pitchFamily="2" charset="0"/>
              <a:ea typeface="+mn-ea"/>
              <a:cs typeface="+mn-cs"/>
            </a:endParaRPr>
          </a:p>
        </p:txBody>
      </p:sp>
      <p:sp>
        <p:nvSpPr>
          <p:cNvPr id="18" name="TextBox 17">
            <a:extLst>
              <a:ext uri="{FF2B5EF4-FFF2-40B4-BE49-F238E27FC236}">
                <a16:creationId xmlns:a16="http://schemas.microsoft.com/office/drawing/2014/main" id="{451D4E58-2479-A148-992B-AB5AF6F07F4C}"/>
              </a:ext>
            </a:extLst>
          </p:cNvPr>
          <p:cNvSpPr txBox="1"/>
          <p:nvPr/>
        </p:nvSpPr>
        <p:spPr>
          <a:xfrm>
            <a:off x="785126" y="948501"/>
            <a:ext cx="55894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150" normalizeH="0" baseline="0" noProof="0" dirty="0">
                <a:ln>
                  <a:noFill/>
                </a:ln>
                <a:solidFill>
                  <a:prstClr val="white"/>
                </a:solidFill>
                <a:effectLst/>
                <a:uLnTx/>
                <a:uFillTx/>
                <a:latin typeface="Figtree Black" pitchFamily="2" charset="0"/>
                <a:ea typeface="+mn-ea"/>
                <a:cs typeface="+mn-cs"/>
              </a:rPr>
              <a:t>Thank you</a:t>
            </a:r>
            <a:endParaRPr kumimoji="0" lang="en-US" sz="4800" b="1" i="0" u="none" strike="noStrike" kern="1200" cap="none" spc="-150" normalizeH="0" baseline="0" noProof="0" dirty="0">
              <a:ln>
                <a:noFill/>
              </a:ln>
              <a:solidFill>
                <a:prstClr val="white"/>
              </a:solidFill>
              <a:effectLst/>
              <a:uLnTx/>
              <a:uFillTx/>
              <a:latin typeface="Figtree Black" pitchFamily="2" charset="0"/>
              <a:ea typeface="+mn-ea"/>
              <a:cs typeface="+mn-cs"/>
            </a:endParaRPr>
          </a:p>
        </p:txBody>
      </p:sp>
      <p:grpSp>
        <p:nvGrpSpPr>
          <p:cNvPr id="3" name="Group 2">
            <a:extLst>
              <a:ext uri="{FF2B5EF4-FFF2-40B4-BE49-F238E27FC236}">
                <a16:creationId xmlns:a16="http://schemas.microsoft.com/office/drawing/2014/main" id="{6013C0FB-0999-9DD1-48A2-748AB399429A}"/>
              </a:ext>
            </a:extLst>
          </p:cNvPr>
          <p:cNvGrpSpPr/>
          <p:nvPr/>
        </p:nvGrpSpPr>
        <p:grpSpPr>
          <a:xfrm>
            <a:off x="919362" y="2727998"/>
            <a:ext cx="3349620" cy="956328"/>
            <a:chOff x="336972" y="2758901"/>
            <a:chExt cx="3349620" cy="956328"/>
          </a:xfrm>
        </p:grpSpPr>
        <p:pic>
          <p:nvPicPr>
            <p:cNvPr id="4" name="Picture 2" descr="Kenvue">
              <a:extLst>
                <a:ext uri="{FF2B5EF4-FFF2-40B4-BE49-F238E27FC236}">
                  <a16:creationId xmlns:a16="http://schemas.microsoft.com/office/drawing/2014/main" id="{BA5C02D7-4CE2-E81D-C2F3-78BCDD9D92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42" t="23902" r="10951" b="25418"/>
            <a:stretch/>
          </p:blipFill>
          <p:spPr bwMode="auto">
            <a:xfrm>
              <a:off x="1258236" y="3229507"/>
              <a:ext cx="956327" cy="3615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CBB99E0-3778-B2EA-1E04-4B5A8398CBF7}"/>
                </a:ext>
              </a:extLst>
            </p:cNvPr>
            <p:cNvGrpSpPr/>
            <p:nvPr/>
          </p:nvGrpSpPr>
          <p:grpSpPr>
            <a:xfrm>
              <a:off x="336972" y="2758901"/>
              <a:ext cx="3349620" cy="956328"/>
              <a:chOff x="515938" y="2019644"/>
              <a:chExt cx="3349620" cy="956328"/>
            </a:xfrm>
          </p:grpSpPr>
          <p:pic>
            <p:nvPicPr>
              <p:cNvPr id="6" name="Picture 5">
                <a:extLst>
                  <a:ext uri="{FF2B5EF4-FFF2-40B4-BE49-F238E27FC236}">
                    <a16:creationId xmlns:a16="http://schemas.microsoft.com/office/drawing/2014/main" id="{FBA77DA0-7E3D-E559-1B9F-8D473D43D749}"/>
                  </a:ext>
                </a:extLst>
              </p:cNvPr>
              <p:cNvPicPr>
                <a:picLocks noChangeAspect="1"/>
              </p:cNvPicPr>
              <p:nvPr/>
            </p:nvPicPr>
            <p:blipFill>
              <a:blip r:embed="rId5"/>
              <a:srcRect/>
              <a:stretch/>
            </p:blipFill>
            <p:spPr>
              <a:xfrm>
                <a:off x="515938" y="2019644"/>
                <a:ext cx="792162" cy="792162"/>
              </a:xfrm>
              <a:prstGeom prst="ellipse">
                <a:avLst/>
              </a:prstGeom>
              <a:ln w="6350" cap="rnd">
                <a:solidFill>
                  <a:srgbClr val="FFFFFF"/>
                </a:solidFill>
              </a:ln>
              <a:effectLst/>
              <a:scene3d>
                <a:camera prst="orthographicFront"/>
                <a:lightRig rig="contrasting" dir="t">
                  <a:rot lat="0" lon="0" rev="3000000"/>
                </a:lightRig>
              </a:scene3d>
              <a:sp3d contourW="7620">
                <a:contourClr>
                  <a:srgbClr val="333333"/>
                </a:contourClr>
              </a:sp3d>
            </p:spPr>
          </p:pic>
          <p:grpSp>
            <p:nvGrpSpPr>
              <p:cNvPr id="8" name="Group 7">
                <a:extLst>
                  <a:ext uri="{FF2B5EF4-FFF2-40B4-BE49-F238E27FC236}">
                    <a16:creationId xmlns:a16="http://schemas.microsoft.com/office/drawing/2014/main" id="{EB6D3307-8A86-B4E1-0EA3-92368B11B96F}"/>
                  </a:ext>
                </a:extLst>
              </p:cNvPr>
              <p:cNvGrpSpPr/>
              <p:nvPr/>
            </p:nvGrpSpPr>
            <p:grpSpPr>
              <a:xfrm>
                <a:off x="1308100" y="2063290"/>
                <a:ext cx="2557458" cy="912682"/>
                <a:chOff x="1308100" y="1635338"/>
                <a:chExt cx="2557458" cy="912682"/>
              </a:xfrm>
            </p:grpSpPr>
            <p:sp>
              <p:nvSpPr>
                <p:cNvPr id="10" name="TextBox 9">
                  <a:extLst>
                    <a:ext uri="{FF2B5EF4-FFF2-40B4-BE49-F238E27FC236}">
                      <a16:creationId xmlns:a16="http://schemas.microsoft.com/office/drawing/2014/main" id="{B2EC63A0-8280-4F2E-5C05-F1DE855722CA}"/>
                    </a:ext>
                  </a:extLst>
                </p:cNvPr>
                <p:cNvSpPr txBox="1"/>
                <p:nvPr/>
              </p:nvSpPr>
              <p:spPr>
                <a:xfrm>
                  <a:off x="1431236" y="1635338"/>
                  <a:ext cx="2309492" cy="400110"/>
                </a:xfrm>
                <a:prstGeom prst="rect">
                  <a:avLst/>
                </a:prstGeom>
                <a:noFill/>
              </p:spPr>
              <p:txBody>
                <a:bodyPr wrap="square" lIns="0" anchor="b">
                  <a:spAutoFit/>
                </a:bodyPr>
                <a:lstStyle/>
                <a:p>
                  <a:r>
                    <a:rPr lang="en-US" sz="2000" b="1" dirty="0">
                      <a:solidFill>
                        <a:srgbClr val="FFFFFF"/>
                      </a:solidFill>
                      <a:latin typeface="Figtree" pitchFamily="2" charset="0"/>
                      <a:cs typeface="Segoe UI"/>
                    </a:rPr>
                    <a:t>Michaela Cortez</a:t>
                  </a:r>
                </a:p>
              </p:txBody>
            </p:sp>
            <p:cxnSp>
              <p:nvCxnSpPr>
                <p:cNvPr id="11" name="Straight Connector 10">
                  <a:extLst>
                    <a:ext uri="{FF2B5EF4-FFF2-40B4-BE49-F238E27FC236}">
                      <a16:creationId xmlns:a16="http://schemas.microsoft.com/office/drawing/2014/main" id="{182A61F9-AEAE-AB45-3C79-BAFBB622DCD9}"/>
                    </a:ext>
                  </a:extLst>
                </p:cNvPr>
                <p:cNvCxnSpPr>
                  <a:cxnSpLocks/>
                  <a:stCxn id="6" idx="6"/>
                </p:cNvCxnSpPr>
                <p:nvPr/>
              </p:nvCxnSpPr>
              <p:spPr>
                <a:xfrm>
                  <a:off x="1308100" y="1987773"/>
                  <a:ext cx="232573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AC6A71-06D6-10DC-A3F4-B0876E119373}"/>
                    </a:ext>
                  </a:extLst>
                </p:cNvPr>
                <p:cNvSpPr txBox="1"/>
                <p:nvPr/>
              </p:nvSpPr>
              <p:spPr>
                <a:xfrm>
                  <a:off x="1427596" y="1963245"/>
                  <a:ext cx="2437962" cy="584775"/>
                </a:xfrm>
                <a:prstGeom prst="rect">
                  <a:avLst/>
                </a:prstGeom>
                <a:noFill/>
              </p:spPr>
              <p:txBody>
                <a:bodyPr wrap="square" lIns="0" anchor="t">
                  <a:noAutofit/>
                </a:bodyPr>
                <a:lstStyle/>
                <a:p>
                  <a:endParaRPr lang="en-US" sz="900" dirty="0">
                    <a:solidFill>
                      <a:schemeClr val="bg1"/>
                    </a:solidFill>
                    <a:latin typeface="Figtree" pitchFamily="2" charset="0"/>
                    <a:cs typeface="Segoe UI"/>
                  </a:endParaRPr>
                </a:p>
              </p:txBody>
            </p:sp>
          </p:grpSp>
        </p:grpSp>
      </p:grpSp>
      <p:grpSp>
        <p:nvGrpSpPr>
          <p:cNvPr id="13" name="Group 12">
            <a:extLst>
              <a:ext uri="{FF2B5EF4-FFF2-40B4-BE49-F238E27FC236}">
                <a16:creationId xmlns:a16="http://schemas.microsoft.com/office/drawing/2014/main" id="{6AEE0F6D-B9CB-27BF-31A8-AC192C4064DF}"/>
              </a:ext>
            </a:extLst>
          </p:cNvPr>
          <p:cNvGrpSpPr/>
          <p:nvPr/>
        </p:nvGrpSpPr>
        <p:grpSpPr>
          <a:xfrm>
            <a:off x="919362" y="3848067"/>
            <a:ext cx="3689346" cy="956328"/>
            <a:chOff x="452874" y="1131451"/>
            <a:chExt cx="3689346" cy="956328"/>
          </a:xfrm>
        </p:grpSpPr>
        <p:grpSp>
          <p:nvGrpSpPr>
            <p:cNvPr id="14" name="Group 13">
              <a:extLst>
                <a:ext uri="{FF2B5EF4-FFF2-40B4-BE49-F238E27FC236}">
                  <a16:creationId xmlns:a16="http://schemas.microsoft.com/office/drawing/2014/main" id="{F808AAF6-C9B5-8AB3-F6F7-C982D66F0000}"/>
                </a:ext>
              </a:extLst>
            </p:cNvPr>
            <p:cNvGrpSpPr/>
            <p:nvPr/>
          </p:nvGrpSpPr>
          <p:grpSpPr>
            <a:xfrm>
              <a:off x="452874" y="1131451"/>
              <a:ext cx="3689346" cy="956328"/>
              <a:chOff x="515938" y="2019644"/>
              <a:chExt cx="3689346" cy="956328"/>
            </a:xfrm>
          </p:grpSpPr>
          <p:pic>
            <p:nvPicPr>
              <p:cNvPr id="16" name="Picture 15" descr="...">
                <a:extLst>
                  <a:ext uri="{FF2B5EF4-FFF2-40B4-BE49-F238E27FC236}">
                    <a16:creationId xmlns:a16="http://schemas.microsoft.com/office/drawing/2014/main" id="{BE574BD9-EF77-9D64-77E9-3F1D0A4E9CFA}"/>
                  </a:ext>
                </a:extLst>
              </p:cNvPr>
              <p:cNvPicPr>
                <a:picLocks noChangeAspect="1"/>
              </p:cNvPicPr>
              <p:nvPr/>
            </p:nvPicPr>
            <p:blipFill>
              <a:blip r:embed="rId6"/>
              <a:stretch>
                <a:fillRect/>
              </a:stretch>
            </p:blipFill>
            <p:spPr>
              <a:xfrm>
                <a:off x="515938" y="2019644"/>
                <a:ext cx="792162" cy="792162"/>
              </a:xfrm>
              <a:prstGeom prst="ellipse">
                <a:avLst/>
              </a:prstGeom>
              <a:ln w="6350" cap="rnd">
                <a:solidFill>
                  <a:srgbClr val="FFFFFF"/>
                </a:solidFill>
              </a:ln>
              <a:effectLst/>
              <a:scene3d>
                <a:camera prst="orthographicFront"/>
                <a:lightRig rig="contrasting" dir="t">
                  <a:rot lat="0" lon="0" rev="3000000"/>
                </a:lightRig>
              </a:scene3d>
              <a:sp3d contourW="7620">
                <a:contourClr>
                  <a:srgbClr val="333333"/>
                </a:contourClr>
              </a:sp3d>
            </p:spPr>
          </p:pic>
          <p:grpSp>
            <p:nvGrpSpPr>
              <p:cNvPr id="17" name="Group 16">
                <a:extLst>
                  <a:ext uri="{FF2B5EF4-FFF2-40B4-BE49-F238E27FC236}">
                    <a16:creationId xmlns:a16="http://schemas.microsoft.com/office/drawing/2014/main" id="{927EF524-60CA-A72B-B1F6-5FD48B8F552A}"/>
                  </a:ext>
                </a:extLst>
              </p:cNvPr>
              <p:cNvGrpSpPr/>
              <p:nvPr/>
            </p:nvGrpSpPr>
            <p:grpSpPr>
              <a:xfrm>
                <a:off x="1308100" y="2063290"/>
                <a:ext cx="2897184" cy="912682"/>
                <a:chOff x="1308100" y="1635338"/>
                <a:chExt cx="2897184" cy="912682"/>
              </a:xfrm>
            </p:grpSpPr>
            <p:sp>
              <p:nvSpPr>
                <p:cNvPr id="20" name="TextBox 19">
                  <a:extLst>
                    <a:ext uri="{FF2B5EF4-FFF2-40B4-BE49-F238E27FC236}">
                      <a16:creationId xmlns:a16="http://schemas.microsoft.com/office/drawing/2014/main" id="{65E4D6BD-444C-1A27-2429-9D54DE8E720D}"/>
                    </a:ext>
                  </a:extLst>
                </p:cNvPr>
                <p:cNvSpPr txBox="1"/>
                <p:nvPr/>
              </p:nvSpPr>
              <p:spPr>
                <a:xfrm>
                  <a:off x="1431236" y="1635338"/>
                  <a:ext cx="2774048" cy="400110"/>
                </a:xfrm>
                <a:prstGeom prst="rect">
                  <a:avLst/>
                </a:prstGeom>
                <a:noFill/>
              </p:spPr>
              <p:txBody>
                <a:bodyPr wrap="square" lIns="0" anchor="b">
                  <a:spAutoFit/>
                </a:bodyPr>
                <a:lstStyle/>
                <a:p>
                  <a:r>
                    <a:rPr lang="en-US" sz="2000" b="1" dirty="0">
                      <a:solidFill>
                        <a:srgbClr val="FFFFFF"/>
                      </a:solidFill>
                      <a:latin typeface="Figtree" pitchFamily="2" charset="0"/>
                      <a:cs typeface="Segoe UI"/>
                    </a:rPr>
                    <a:t>Stan </a:t>
                  </a:r>
                  <a:r>
                    <a:rPr lang="en-US" sz="2000" b="1" dirty="0" err="1">
                      <a:solidFill>
                        <a:srgbClr val="FFFFFF"/>
                      </a:solidFill>
                      <a:latin typeface="Figtree" pitchFamily="2" charset="0"/>
                      <a:cs typeface="Segoe UI"/>
                    </a:rPr>
                    <a:t>Sthanunathan</a:t>
                  </a:r>
                  <a:r>
                    <a:rPr lang="en-US" sz="2000" dirty="0">
                      <a:solidFill>
                        <a:srgbClr val="FFFFFF"/>
                      </a:solidFill>
                      <a:latin typeface="Figtree" pitchFamily="2" charset="0"/>
                      <a:cs typeface="Segoe UI"/>
                    </a:rPr>
                    <a:t>​</a:t>
                  </a:r>
                </a:p>
              </p:txBody>
            </p:sp>
            <p:cxnSp>
              <p:nvCxnSpPr>
                <p:cNvPr id="21" name="Straight Connector 20">
                  <a:extLst>
                    <a:ext uri="{FF2B5EF4-FFF2-40B4-BE49-F238E27FC236}">
                      <a16:creationId xmlns:a16="http://schemas.microsoft.com/office/drawing/2014/main" id="{0B5DB47F-5C7E-94D3-9ADA-F5278E1EFFAA}"/>
                    </a:ext>
                  </a:extLst>
                </p:cNvPr>
                <p:cNvCxnSpPr>
                  <a:cxnSpLocks/>
                  <a:stCxn id="16" idx="6"/>
                </p:cNvCxnSpPr>
                <p:nvPr/>
              </p:nvCxnSpPr>
              <p:spPr>
                <a:xfrm>
                  <a:off x="1308100" y="1987773"/>
                  <a:ext cx="232573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BBAA36-7219-47CE-9052-79473392998B}"/>
                    </a:ext>
                  </a:extLst>
                </p:cNvPr>
                <p:cNvSpPr txBox="1"/>
                <p:nvPr/>
              </p:nvSpPr>
              <p:spPr>
                <a:xfrm>
                  <a:off x="1427596" y="1963245"/>
                  <a:ext cx="2437962" cy="584775"/>
                </a:xfrm>
                <a:prstGeom prst="rect">
                  <a:avLst/>
                </a:prstGeom>
                <a:noFill/>
              </p:spPr>
              <p:txBody>
                <a:bodyPr wrap="square" lIns="0" anchor="t">
                  <a:noAutofit/>
                </a:bodyPr>
                <a:lstStyle/>
                <a:p>
                  <a:endParaRPr lang="en-US" sz="900" dirty="0">
                    <a:solidFill>
                      <a:schemeClr val="bg1"/>
                    </a:solidFill>
                    <a:latin typeface="Figtree" pitchFamily="2" charset="0"/>
                    <a:cs typeface="Segoe UI"/>
                  </a:endParaRPr>
                </a:p>
              </p:txBody>
            </p:sp>
          </p:grpSp>
        </p:grpSp>
        <p:pic>
          <p:nvPicPr>
            <p:cNvPr id="15" name="Picture 14">
              <a:extLst>
                <a:ext uri="{FF2B5EF4-FFF2-40B4-BE49-F238E27FC236}">
                  <a16:creationId xmlns:a16="http://schemas.microsoft.com/office/drawing/2014/main" id="{71F4D0AD-2E62-AD07-6544-163E229C8D4E}"/>
                </a:ext>
              </a:extLst>
            </p:cNvPr>
            <p:cNvPicPr>
              <a:picLocks noChangeAspect="1"/>
            </p:cNvPicPr>
            <p:nvPr/>
          </p:nvPicPr>
          <p:blipFill>
            <a:blip r:embed="rId7"/>
            <a:srcRect/>
            <a:stretch/>
          </p:blipFill>
          <p:spPr>
            <a:xfrm>
              <a:off x="1360555" y="1611640"/>
              <a:ext cx="1259553" cy="267990"/>
            </a:xfrm>
            <a:prstGeom prst="rect">
              <a:avLst/>
            </a:prstGeom>
          </p:spPr>
        </p:pic>
      </p:grpSp>
      <p:sp>
        <p:nvSpPr>
          <p:cNvPr id="23" name="TextBox 22">
            <a:extLst>
              <a:ext uri="{FF2B5EF4-FFF2-40B4-BE49-F238E27FC236}">
                <a16:creationId xmlns:a16="http://schemas.microsoft.com/office/drawing/2014/main" id="{2A54FAF3-4580-0F0D-4EBB-34515AB28CA6}"/>
              </a:ext>
            </a:extLst>
          </p:cNvPr>
          <p:cNvSpPr txBox="1"/>
          <p:nvPr/>
        </p:nvSpPr>
        <p:spPr>
          <a:xfrm>
            <a:off x="1013552" y="5712623"/>
            <a:ext cx="3130600" cy="1015663"/>
          </a:xfrm>
          <a:prstGeom prst="rect">
            <a:avLst/>
          </a:prstGeom>
          <a:noFill/>
        </p:spPr>
        <p:txBody>
          <a:bodyPr wrap="square" rtlCol="0">
            <a:spAutoFit/>
          </a:bodyPr>
          <a:lstStyle/>
          <a:p>
            <a:r>
              <a:rPr lang="en-US" sz="2400" b="1" dirty="0">
                <a:solidFill>
                  <a:schemeClr val="accent2"/>
                </a:solidFill>
                <a:latin typeface="Figtree Black" pitchFamily="2" charset="0"/>
                <a:hlinkClick r:id="rId8"/>
              </a:rPr>
              <a:t>stan@i-Genie.AI</a:t>
            </a:r>
            <a:endParaRPr lang="en-US" sz="2400" b="1" dirty="0">
              <a:solidFill>
                <a:schemeClr val="accent2"/>
              </a:solidFill>
              <a:latin typeface="Figtree Black" pitchFamily="2" charset="0"/>
            </a:endParaRPr>
          </a:p>
          <a:p>
            <a:endParaRPr lang="en-US" dirty="0">
              <a:solidFill>
                <a:schemeClr val="accent2"/>
              </a:solidFill>
            </a:endParaRPr>
          </a:p>
          <a:p>
            <a:r>
              <a:rPr lang="en-US" dirty="0">
                <a:solidFill>
                  <a:schemeClr val="accent2"/>
                </a:solidFill>
                <a:latin typeface="Figtree Black" pitchFamily="2" charset="0"/>
              </a:rPr>
              <a:t>4045470432</a:t>
            </a:r>
          </a:p>
        </p:txBody>
      </p:sp>
    </p:spTree>
    <p:extLst>
      <p:ext uri="{BB962C8B-B14F-4D97-AF65-F5344CB8AC3E}">
        <p14:creationId xmlns:p14="http://schemas.microsoft.com/office/powerpoint/2010/main" val="1276396220"/>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358E7-3ACB-D68B-8DF2-FB8A8DDCED31}"/>
            </a:ext>
          </a:extLst>
        </p:cNvPr>
        <p:cNvGrpSpPr/>
        <p:nvPr/>
      </p:nvGrpSpPr>
      <p:grpSpPr>
        <a:xfrm>
          <a:off x="0" y="0"/>
          <a:ext cx="0" cy="0"/>
          <a:chOff x="0" y="0"/>
          <a:chExt cx="0" cy="0"/>
        </a:xfrm>
      </p:grpSpPr>
      <p:pic>
        <p:nvPicPr>
          <p:cNvPr id="11" name="Picture 10" descr="A car lights on a road&#10;&#10;AI-generated content may be incorrect.">
            <a:extLst>
              <a:ext uri="{FF2B5EF4-FFF2-40B4-BE49-F238E27FC236}">
                <a16:creationId xmlns:a16="http://schemas.microsoft.com/office/drawing/2014/main" id="{005FB83B-2A84-E0C0-68FE-0BDFD1288F8F}"/>
              </a:ext>
            </a:extLst>
          </p:cNvPr>
          <p:cNvPicPr>
            <a:picLocks noChangeAspect="1"/>
          </p:cNvPicPr>
          <p:nvPr/>
        </p:nvPicPr>
        <p:blipFill>
          <a:blip r:embed="rId3"/>
          <a:srcRect t="19464"/>
          <a:stretch/>
        </p:blipFill>
        <p:spPr>
          <a:xfrm>
            <a:off x="0" y="312070"/>
            <a:ext cx="12192000" cy="6545930"/>
          </a:xfrm>
          <a:prstGeom prst="rect">
            <a:avLst/>
          </a:prstGeom>
        </p:spPr>
      </p:pic>
      <p:sp>
        <p:nvSpPr>
          <p:cNvPr id="12" name="Content Placeholder 1">
            <a:extLst>
              <a:ext uri="{FF2B5EF4-FFF2-40B4-BE49-F238E27FC236}">
                <a16:creationId xmlns:a16="http://schemas.microsoft.com/office/drawing/2014/main" id="{3D7EF620-122B-E9DE-4D3E-6D0244ACCC59}"/>
              </a:ext>
            </a:extLst>
          </p:cNvPr>
          <p:cNvSpPr txBox="1">
            <a:spLocks/>
          </p:cNvSpPr>
          <p:nvPr/>
        </p:nvSpPr>
        <p:spPr>
          <a:xfrm>
            <a:off x="1300568" y="1149935"/>
            <a:ext cx="9597213" cy="617763"/>
          </a:xfrm>
          <a:prstGeom prst="rect">
            <a:avLst/>
          </a:prstGeom>
        </p:spPr>
        <p:txBody>
          <a:bodyPr/>
          <a:lstStyle>
            <a:defPPr>
              <a:defRPr lang="en-US"/>
            </a:defPPr>
            <a:lvl1pPr marR="0" lvl="0" indent="0" algn="ctr" fontAlgn="auto">
              <a:lnSpc>
                <a:spcPct val="90000"/>
              </a:lnSpc>
              <a:spcBef>
                <a:spcPct val="0"/>
              </a:spcBef>
              <a:spcAft>
                <a:spcPts val="0"/>
              </a:spcAft>
              <a:buClrTx/>
              <a:buSzTx/>
              <a:buFontTx/>
              <a:buNone/>
              <a:tabLst/>
              <a:defRPr kumimoji="0" sz="4000" b="1" i="0" u="none" strike="noStrike" cap="none" spc="0" normalizeH="0" baseline="0">
                <a:ln>
                  <a:noFill/>
                </a:ln>
                <a:solidFill>
                  <a:srgbClr val="FFFFFF"/>
                </a:solidFill>
                <a:effectLst>
                  <a:outerShdw blurRad="391579" sx="102000" sy="102000" algn="ctr" rotWithShape="0">
                    <a:prstClr val="black"/>
                  </a:outerShdw>
                </a:effectLst>
                <a:uLnTx/>
                <a:uFillTx/>
                <a:latin typeface="Figtree" pitchFamily="2"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World around us is changing at an accelerated pace</a:t>
            </a:r>
          </a:p>
        </p:txBody>
      </p:sp>
      <p:sp>
        <p:nvSpPr>
          <p:cNvPr id="8" name="Title 1">
            <a:extLst>
              <a:ext uri="{FF2B5EF4-FFF2-40B4-BE49-F238E27FC236}">
                <a16:creationId xmlns:a16="http://schemas.microsoft.com/office/drawing/2014/main" id="{4B12B740-FD8E-F866-9545-53FFBE7D25DB}"/>
              </a:ext>
            </a:extLst>
          </p:cNvPr>
          <p:cNvSpPr txBox="1">
            <a:spLocks/>
          </p:cNvSpPr>
          <p:nvPr/>
        </p:nvSpPr>
        <p:spPr>
          <a:xfrm>
            <a:off x="1233059" y="4441817"/>
            <a:ext cx="9597213" cy="1431151"/>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91579" sx="102000" sy="102000" algn="ctr" rotWithShape="0">
                    <a:prstClr val="black"/>
                  </a:outerShdw>
                </a:effectLst>
                <a:uLnTx/>
                <a:uFillTx/>
                <a:latin typeface="Figtree" pitchFamily="2" charset="0"/>
              </a:rPr>
              <a:t>Getting to Truth is becoming increasingly important and difficult</a:t>
            </a:r>
          </a:p>
        </p:txBody>
      </p:sp>
      <p:grpSp>
        <p:nvGrpSpPr>
          <p:cNvPr id="21" name="Group 20">
            <a:extLst>
              <a:ext uri="{FF2B5EF4-FFF2-40B4-BE49-F238E27FC236}">
                <a16:creationId xmlns:a16="http://schemas.microsoft.com/office/drawing/2014/main" id="{553968EB-AF43-D869-EF14-CCA46231A3E9}"/>
              </a:ext>
            </a:extLst>
          </p:cNvPr>
          <p:cNvGrpSpPr/>
          <p:nvPr/>
        </p:nvGrpSpPr>
        <p:grpSpPr>
          <a:xfrm>
            <a:off x="-8964" y="-5436"/>
            <a:ext cx="12397957" cy="293436"/>
            <a:chOff x="-8964" y="-5436"/>
            <a:chExt cx="12397957" cy="293436"/>
          </a:xfrm>
        </p:grpSpPr>
        <p:sp>
          <p:nvSpPr>
            <p:cNvPr id="22" name="Rectangle 21">
              <a:extLst>
                <a:ext uri="{FF2B5EF4-FFF2-40B4-BE49-F238E27FC236}">
                  <a16:creationId xmlns:a16="http://schemas.microsoft.com/office/drawing/2014/main" id="{79628C86-1C59-78C7-B13C-4E75A2908595}"/>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23" name="Picture 22">
              <a:extLst>
                <a:ext uri="{FF2B5EF4-FFF2-40B4-BE49-F238E27FC236}">
                  <a16:creationId xmlns:a16="http://schemas.microsoft.com/office/drawing/2014/main" id="{05D44025-ADA4-45E6-1F9C-79E8DE178D64}"/>
                </a:ext>
              </a:extLst>
            </p:cNvPr>
            <p:cNvPicPr>
              <a:picLocks noChangeAspect="1"/>
            </p:cNvPicPr>
            <p:nvPr userDrawn="1"/>
          </p:nvPicPr>
          <p:blipFill>
            <a:blip r:embed="rId4"/>
            <a:srcRect l="59892" t="67944" r="-1229" b="27278"/>
            <a:stretch/>
          </p:blipFill>
          <p:spPr>
            <a:xfrm>
              <a:off x="9176082" y="-5436"/>
              <a:ext cx="3212911" cy="293436"/>
            </a:xfrm>
            <a:prstGeom prst="rect">
              <a:avLst/>
            </a:prstGeom>
          </p:spPr>
        </p:pic>
        <p:pic>
          <p:nvPicPr>
            <p:cNvPr id="24" name="Picture 23">
              <a:extLst>
                <a:ext uri="{FF2B5EF4-FFF2-40B4-BE49-F238E27FC236}">
                  <a16:creationId xmlns:a16="http://schemas.microsoft.com/office/drawing/2014/main" id="{304101CF-E04E-B939-2043-EC4F3225ED22}"/>
                </a:ext>
              </a:extLst>
            </p:cNvPr>
            <p:cNvPicPr>
              <a:picLocks noChangeAspect="1"/>
            </p:cNvPicPr>
            <p:nvPr userDrawn="1"/>
          </p:nvPicPr>
          <p:blipFill>
            <a:blip r:embed="rId5"/>
            <a:stretch>
              <a:fillRect/>
            </a:stretch>
          </p:blipFill>
          <p:spPr>
            <a:xfrm>
              <a:off x="515938" y="84035"/>
              <a:ext cx="676801" cy="144000"/>
            </a:xfrm>
            <a:prstGeom prst="rect">
              <a:avLst/>
            </a:prstGeom>
          </p:spPr>
        </p:pic>
      </p:grpSp>
      <p:grpSp>
        <p:nvGrpSpPr>
          <p:cNvPr id="30" name="Group 29">
            <a:extLst>
              <a:ext uri="{FF2B5EF4-FFF2-40B4-BE49-F238E27FC236}">
                <a16:creationId xmlns:a16="http://schemas.microsoft.com/office/drawing/2014/main" id="{A5379957-752C-1DBE-7EA7-EF4DC6FFC42A}"/>
              </a:ext>
            </a:extLst>
          </p:cNvPr>
          <p:cNvGrpSpPr/>
          <p:nvPr/>
        </p:nvGrpSpPr>
        <p:grpSpPr>
          <a:xfrm>
            <a:off x="1904295" y="1890867"/>
            <a:ext cx="4107582" cy="2427780"/>
            <a:chOff x="1904295" y="1767698"/>
            <a:chExt cx="4107582" cy="2427780"/>
          </a:xfrm>
        </p:grpSpPr>
        <p:sp>
          <p:nvSpPr>
            <p:cNvPr id="25" name="Rounded Rectangle 24">
              <a:extLst>
                <a:ext uri="{FF2B5EF4-FFF2-40B4-BE49-F238E27FC236}">
                  <a16:creationId xmlns:a16="http://schemas.microsoft.com/office/drawing/2014/main" id="{F4E71958-55B0-107E-6E23-5A39E03A9915}"/>
                </a:ext>
              </a:extLst>
            </p:cNvPr>
            <p:cNvSpPr/>
            <p:nvPr/>
          </p:nvSpPr>
          <p:spPr>
            <a:xfrm>
              <a:off x="1904295" y="1767698"/>
              <a:ext cx="3962400" cy="2427780"/>
            </a:xfrm>
            <a:prstGeom prst="roundRect">
              <a:avLst>
                <a:gd name="adj" fmla="val 3154"/>
              </a:avLst>
            </a:prstGeom>
            <a:solidFill>
              <a:srgbClr val="0B0E0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541A1DD-073A-530E-3A3A-B42468A84E68}"/>
                </a:ext>
              </a:extLst>
            </p:cNvPr>
            <p:cNvSpPr txBox="1">
              <a:spLocks/>
            </p:cNvSpPr>
            <p:nvPr/>
          </p:nvSpPr>
          <p:spPr>
            <a:xfrm>
              <a:off x="2075794" y="1873670"/>
              <a:ext cx="3281916" cy="6177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3200" dirty="0">
                  <a:solidFill>
                    <a:schemeClr val="accent1"/>
                  </a:solidFill>
                  <a:latin typeface="Figtree" pitchFamily="2" charset="0"/>
                </a:rPr>
                <a:t>People reality</a:t>
              </a:r>
              <a:endParaRPr kumimoji="0" lang="en-US" sz="3200" b="1" i="0" u="none" strike="noStrike" kern="1200" cap="none" spc="0" normalizeH="0" baseline="0" noProof="0" dirty="0">
                <a:ln>
                  <a:noFill/>
                </a:ln>
                <a:solidFill>
                  <a:schemeClr val="accent1"/>
                </a:solidFill>
                <a:effectLst/>
                <a:uLnTx/>
                <a:uFillTx/>
                <a:latin typeface="Figtree" pitchFamily="2" charset="0"/>
              </a:endParaRPr>
            </a:p>
          </p:txBody>
        </p:sp>
        <p:sp>
          <p:nvSpPr>
            <p:cNvPr id="5" name="TextBox 4">
              <a:extLst>
                <a:ext uri="{FF2B5EF4-FFF2-40B4-BE49-F238E27FC236}">
                  <a16:creationId xmlns:a16="http://schemas.microsoft.com/office/drawing/2014/main" id="{1791D1A0-7284-9147-7159-CCD837A631DA}"/>
                </a:ext>
              </a:extLst>
            </p:cNvPr>
            <p:cNvSpPr txBox="1"/>
            <p:nvPr/>
          </p:nvSpPr>
          <p:spPr>
            <a:xfrm>
              <a:off x="2022009" y="2491433"/>
              <a:ext cx="3989868" cy="1431161"/>
            </a:xfrm>
            <a:prstGeom prst="rect">
              <a:avLst/>
            </a:prstGeom>
            <a:noFill/>
          </p:spPr>
          <p:txBody>
            <a:bodyPr wrap="square">
              <a:spAutoFit/>
            </a:bodyPr>
            <a:lstStyle/>
            <a:p>
              <a:pPr marL="342900" indent="-342900">
                <a:spcBef>
                  <a:spcPts val="600"/>
                </a:spcBef>
                <a:buFont typeface="Arial" panose="020B0604020202020204" pitchFamily="34" charset="0"/>
                <a:buChar char="•"/>
                <a:defRPr/>
              </a:pPr>
              <a:r>
                <a:rPr kumimoji="0" lang="en-ZA" sz="1800" i="0" u="none" strike="noStrike" kern="1200" cap="none" spc="0" normalizeH="0" baseline="0" noProof="0" dirty="0">
                  <a:ln>
                    <a:noFill/>
                  </a:ln>
                  <a:solidFill>
                    <a:schemeClr val="accent1"/>
                  </a:solidFill>
                  <a:effectLst/>
                  <a:uLnTx/>
                  <a:uFillTx/>
                  <a:latin typeface="Figtree" pitchFamily="2" charset="0"/>
                </a:rPr>
                <a:t>Time Pressured</a:t>
              </a:r>
            </a:p>
            <a:p>
              <a:pPr marL="342900" indent="-342900">
                <a:spcBef>
                  <a:spcPts val="600"/>
                </a:spcBef>
                <a:buFont typeface="Arial" panose="020B0604020202020204" pitchFamily="34" charset="0"/>
                <a:buChar char="•"/>
                <a:defRPr/>
              </a:pPr>
              <a:r>
                <a:rPr lang="en-ZA" dirty="0">
                  <a:solidFill>
                    <a:schemeClr val="accent1"/>
                  </a:solidFill>
                  <a:latin typeface="Figtree" pitchFamily="2" charset="0"/>
                </a:rPr>
                <a:t>Over stimulated</a:t>
              </a:r>
            </a:p>
            <a:p>
              <a:pPr marL="342900" indent="-342900">
                <a:spcBef>
                  <a:spcPts val="600"/>
                </a:spcBef>
                <a:buFont typeface="Arial" panose="020B0604020202020204" pitchFamily="34" charset="0"/>
                <a:buChar char="•"/>
                <a:defRPr/>
              </a:pPr>
              <a:r>
                <a:rPr lang="en-ZA" sz="1800" dirty="0">
                  <a:solidFill>
                    <a:schemeClr val="accent1"/>
                  </a:solidFill>
                  <a:latin typeface="Figtree" pitchFamily="2" charset="0"/>
                </a:rPr>
                <a:t>Screen obsessed</a:t>
              </a:r>
            </a:p>
            <a:p>
              <a:pPr marL="342900" indent="-342900">
                <a:spcBef>
                  <a:spcPts val="600"/>
                </a:spcBef>
                <a:buFont typeface="Arial" panose="020B0604020202020204" pitchFamily="34" charset="0"/>
                <a:buChar char="•"/>
                <a:defRPr/>
              </a:pPr>
              <a:r>
                <a:rPr lang="en-ZA" dirty="0">
                  <a:solidFill>
                    <a:schemeClr val="accent1"/>
                  </a:solidFill>
                  <a:latin typeface="Figtree" pitchFamily="2" charset="0"/>
                </a:rPr>
                <a:t>Work-Life Balance Challenges</a:t>
              </a:r>
            </a:p>
          </p:txBody>
        </p:sp>
        <p:cxnSp>
          <p:nvCxnSpPr>
            <p:cNvPr id="13" name="Straight Connector 12">
              <a:extLst>
                <a:ext uri="{FF2B5EF4-FFF2-40B4-BE49-F238E27FC236}">
                  <a16:creationId xmlns:a16="http://schemas.microsoft.com/office/drawing/2014/main" id="{08A32F32-ECB8-4573-0BF7-D5508F417AA2}"/>
                </a:ext>
              </a:extLst>
            </p:cNvPr>
            <p:cNvCxnSpPr>
              <a:cxnSpLocks/>
            </p:cNvCxnSpPr>
            <p:nvPr/>
          </p:nvCxnSpPr>
          <p:spPr>
            <a:xfrm>
              <a:off x="2075796" y="2364908"/>
              <a:ext cx="3600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8E39929-72AD-BAB5-C1F3-EF825A2A0019}"/>
              </a:ext>
            </a:extLst>
          </p:cNvPr>
          <p:cNvGrpSpPr/>
          <p:nvPr/>
        </p:nvGrpSpPr>
        <p:grpSpPr>
          <a:xfrm>
            <a:off x="6282678" y="1890867"/>
            <a:ext cx="4037810" cy="2427780"/>
            <a:chOff x="6282678" y="1767698"/>
            <a:chExt cx="4037810" cy="2427780"/>
          </a:xfrm>
        </p:grpSpPr>
        <p:sp>
          <p:nvSpPr>
            <p:cNvPr id="26" name="Rounded Rectangle 25">
              <a:extLst>
                <a:ext uri="{FF2B5EF4-FFF2-40B4-BE49-F238E27FC236}">
                  <a16:creationId xmlns:a16="http://schemas.microsoft.com/office/drawing/2014/main" id="{DA6C8FAB-371C-C3BC-AB3E-00D532FF2F23}"/>
                </a:ext>
              </a:extLst>
            </p:cNvPr>
            <p:cNvSpPr/>
            <p:nvPr/>
          </p:nvSpPr>
          <p:spPr>
            <a:xfrm>
              <a:off x="6282678" y="1767698"/>
              <a:ext cx="3962400" cy="2427780"/>
            </a:xfrm>
            <a:prstGeom prst="roundRect">
              <a:avLst>
                <a:gd name="adj" fmla="val 3154"/>
              </a:avLst>
            </a:prstGeom>
            <a:solidFill>
              <a:srgbClr val="0B0E0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62A8DCC0-ABCF-773E-26FC-0EC3642C3E63}"/>
                </a:ext>
              </a:extLst>
            </p:cNvPr>
            <p:cNvSpPr txBox="1">
              <a:spLocks/>
            </p:cNvSpPr>
            <p:nvPr/>
          </p:nvSpPr>
          <p:spPr>
            <a:xfrm>
              <a:off x="6336465" y="1873670"/>
              <a:ext cx="3281916" cy="754912"/>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Raleway"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3200" dirty="0">
                  <a:solidFill>
                    <a:srgbClr val="FFFFFF"/>
                  </a:solidFill>
                  <a:latin typeface="Figtree" pitchFamily="2" charset="0"/>
                </a:rPr>
                <a:t>Market reality</a:t>
              </a:r>
              <a:endParaRPr kumimoji="0" lang="en-US" sz="3200" b="1" i="0" u="none" strike="noStrike" kern="1200" cap="none" spc="0" normalizeH="0" baseline="0" noProof="0" dirty="0">
                <a:ln>
                  <a:noFill/>
                </a:ln>
                <a:solidFill>
                  <a:srgbClr val="FFFFFF"/>
                </a:solidFill>
                <a:effectLst/>
                <a:uLnTx/>
                <a:uFillTx/>
                <a:latin typeface="Figtree" pitchFamily="2" charset="0"/>
              </a:endParaRPr>
            </a:p>
          </p:txBody>
        </p:sp>
        <p:sp>
          <p:nvSpPr>
            <p:cNvPr id="6" name="TextBox 5">
              <a:extLst>
                <a:ext uri="{FF2B5EF4-FFF2-40B4-BE49-F238E27FC236}">
                  <a16:creationId xmlns:a16="http://schemas.microsoft.com/office/drawing/2014/main" id="{EBF665BC-B5B8-8571-7EE0-33DE7582E3A6}"/>
                </a:ext>
              </a:extLst>
            </p:cNvPr>
            <p:cNvSpPr txBox="1"/>
            <p:nvPr/>
          </p:nvSpPr>
          <p:spPr>
            <a:xfrm>
              <a:off x="6330620" y="2457171"/>
              <a:ext cx="3989868" cy="1431161"/>
            </a:xfrm>
            <a:prstGeom prst="rect">
              <a:avLst/>
            </a:prstGeom>
            <a:noFill/>
          </p:spPr>
          <p:txBody>
            <a:bodyPr wrap="square">
              <a:spAutoFit/>
            </a:bodyPr>
            <a:lstStyle/>
            <a:p>
              <a:pPr marL="342900" indent="-342900">
                <a:spcBef>
                  <a:spcPts val="600"/>
                </a:spcBef>
                <a:buFont typeface="Arial" panose="020B0604020202020204" pitchFamily="34" charset="0"/>
                <a:buChar char="•"/>
                <a:defRPr/>
              </a:pPr>
              <a:r>
                <a:rPr kumimoji="0" lang="en-ZA" sz="1800" i="0" u="none" strike="noStrike" kern="1200" cap="none" spc="0" normalizeH="0" baseline="0" noProof="0" dirty="0">
                  <a:ln>
                    <a:noFill/>
                  </a:ln>
                  <a:solidFill>
                    <a:srgbClr val="FFFFFF"/>
                  </a:solidFill>
                  <a:effectLst/>
                  <a:uLnTx/>
                  <a:uFillTx/>
                  <a:latin typeface="Figtree" pitchFamily="2" charset="0"/>
                </a:rPr>
                <a:t>Lower barriers to entry</a:t>
              </a:r>
            </a:p>
            <a:p>
              <a:pPr marL="342900" indent="-342900">
                <a:spcBef>
                  <a:spcPts val="600"/>
                </a:spcBef>
                <a:buFont typeface="Arial" panose="020B0604020202020204" pitchFamily="34" charset="0"/>
                <a:buChar char="•"/>
                <a:defRPr/>
              </a:pPr>
              <a:r>
                <a:rPr lang="en-ZA" dirty="0">
                  <a:solidFill>
                    <a:srgbClr val="FFFFFF"/>
                  </a:solidFill>
                  <a:latin typeface="Figtree" pitchFamily="2" charset="0"/>
                </a:rPr>
                <a:t>Categories getting cluttered</a:t>
              </a:r>
            </a:p>
            <a:p>
              <a:pPr marL="342900" indent="-342900">
                <a:spcBef>
                  <a:spcPts val="600"/>
                </a:spcBef>
                <a:buFont typeface="Arial" panose="020B0604020202020204" pitchFamily="34" charset="0"/>
                <a:buChar char="•"/>
                <a:defRPr/>
              </a:pPr>
              <a:r>
                <a:rPr lang="en-ZA" dirty="0">
                  <a:solidFill>
                    <a:srgbClr val="FFFFFF"/>
                  </a:solidFill>
                  <a:latin typeface="Figtree" pitchFamily="2" charset="0"/>
                </a:rPr>
                <a:t>High innovation failure rate</a:t>
              </a:r>
            </a:p>
            <a:p>
              <a:pPr marL="342900" indent="-342900">
                <a:spcBef>
                  <a:spcPts val="600"/>
                </a:spcBef>
                <a:buFont typeface="Arial" panose="020B0604020202020204" pitchFamily="34" charset="0"/>
                <a:buChar char="•"/>
                <a:defRPr/>
              </a:pPr>
              <a:r>
                <a:rPr lang="en-ZA" dirty="0">
                  <a:solidFill>
                    <a:srgbClr val="FFFFFF"/>
                  </a:solidFill>
                  <a:latin typeface="Figtree" pitchFamily="2" charset="0"/>
                </a:rPr>
                <a:t>Sluggish growth</a:t>
              </a:r>
            </a:p>
          </p:txBody>
        </p:sp>
        <p:cxnSp>
          <p:nvCxnSpPr>
            <p:cNvPr id="15" name="Straight Connector 14">
              <a:extLst>
                <a:ext uri="{FF2B5EF4-FFF2-40B4-BE49-F238E27FC236}">
                  <a16:creationId xmlns:a16="http://schemas.microsoft.com/office/drawing/2014/main" id="{21765616-05E3-46CA-DD2A-64A669D378D7}"/>
                </a:ext>
              </a:extLst>
            </p:cNvPr>
            <p:cNvCxnSpPr>
              <a:cxnSpLocks/>
            </p:cNvCxnSpPr>
            <p:nvPr/>
          </p:nvCxnSpPr>
          <p:spPr>
            <a:xfrm>
              <a:off x="6414714" y="2364908"/>
              <a:ext cx="360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A71D573E-4332-20D5-12AD-6F3250F32C9A}"/>
              </a:ext>
            </a:extLst>
          </p:cNvPr>
          <p:cNvSpPr txBox="1"/>
          <p:nvPr/>
        </p:nvSpPr>
        <p:spPr>
          <a:xfrm rot="16200000">
            <a:off x="10093036" y="4704800"/>
            <a:ext cx="3528005" cy="184666"/>
          </a:xfrm>
          <a:prstGeom prst="rect">
            <a:avLst/>
          </a:prstGeom>
          <a:noFill/>
        </p:spPr>
        <p:txBody>
          <a:bodyPr wrap="square" rtlCol="0" anchor="b">
            <a:spAutoFit/>
          </a:bodyPr>
          <a:lstStyle/>
          <a:p>
            <a:r>
              <a:rPr lang="en-US" sz="600" dirty="0">
                <a:solidFill>
                  <a:schemeClr val="bg1"/>
                </a:solidFill>
                <a:latin typeface="Georgia" panose="02040502050405020303" pitchFamily="18" charset="0"/>
              </a:rPr>
              <a:t>Photo by Stephan Seeber on </a:t>
            </a:r>
            <a:r>
              <a:rPr lang="en-US" sz="600" dirty="0" err="1">
                <a:solidFill>
                  <a:schemeClr val="bg1"/>
                </a:solidFill>
                <a:latin typeface="Georgia" panose="02040502050405020303" pitchFamily="18" charset="0"/>
              </a:rPr>
              <a:t>Unsplash</a:t>
            </a:r>
            <a:endParaRPr lang="en-US" sz="6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135975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EB07E-B102-DB90-05D4-673C802FDD9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2587B73-D784-E74E-F537-2B8F593F83D6}"/>
              </a:ext>
            </a:extLst>
          </p:cNvPr>
          <p:cNvPicPr>
            <a:picLocks noChangeAspect="1"/>
          </p:cNvPicPr>
          <p:nvPr/>
        </p:nvPicPr>
        <p:blipFill>
          <a:blip r:embed="rId2"/>
          <a:srcRect t="5042"/>
          <a:stretch/>
        </p:blipFill>
        <p:spPr>
          <a:xfrm>
            <a:off x="0" y="296863"/>
            <a:ext cx="12192000" cy="6615565"/>
          </a:xfrm>
          <a:prstGeom prst="rect">
            <a:avLst/>
          </a:prstGeom>
        </p:spPr>
      </p:pic>
      <p:sp>
        <p:nvSpPr>
          <p:cNvPr id="9" name="TextBox 8">
            <a:extLst>
              <a:ext uri="{FF2B5EF4-FFF2-40B4-BE49-F238E27FC236}">
                <a16:creationId xmlns:a16="http://schemas.microsoft.com/office/drawing/2014/main" id="{DB648FB2-BCF5-2370-DF6E-DEA73109340A}"/>
              </a:ext>
            </a:extLst>
          </p:cNvPr>
          <p:cNvSpPr txBox="1"/>
          <p:nvPr/>
        </p:nvSpPr>
        <p:spPr>
          <a:xfrm>
            <a:off x="631956" y="1234393"/>
            <a:ext cx="10835062" cy="646331"/>
          </a:xfrm>
          <a:prstGeom prst="rect">
            <a:avLst/>
          </a:prstGeom>
          <a:noFill/>
        </p:spPr>
        <p:txBody>
          <a:bodyPr wrap="square">
            <a:spAutoFit/>
          </a:bodyPr>
          <a:lstStyle/>
          <a:p>
            <a:pPr algn="ctr"/>
            <a:r>
              <a:rPr lang="en-US" sz="3600" b="1" dirty="0">
                <a:solidFill>
                  <a:schemeClr val="accent1"/>
                </a:solidFill>
                <a:latin typeface="Figtree Black" pitchFamily="2" charset="0"/>
              </a:rPr>
              <a:t>If you ask questions, you will get answers.</a:t>
            </a:r>
          </a:p>
        </p:txBody>
      </p:sp>
      <p:sp>
        <p:nvSpPr>
          <p:cNvPr id="10" name="Title 1">
            <a:extLst>
              <a:ext uri="{FF2B5EF4-FFF2-40B4-BE49-F238E27FC236}">
                <a16:creationId xmlns:a16="http://schemas.microsoft.com/office/drawing/2014/main" id="{5BEB3D3E-F97D-485B-FAB4-499024144687}"/>
              </a:ext>
            </a:extLst>
          </p:cNvPr>
          <p:cNvSpPr txBox="1">
            <a:spLocks/>
          </p:cNvSpPr>
          <p:nvPr/>
        </p:nvSpPr>
        <p:spPr>
          <a:xfrm>
            <a:off x="515936" y="1811339"/>
            <a:ext cx="11478840" cy="646331"/>
          </a:xfrm>
          <a:prstGeom prst="rect">
            <a:avLst/>
          </a:prstGeom>
          <a:noFill/>
        </p:spPr>
        <p:txBody>
          <a:bodyPr wrap="square">
            <a:spAutoFit/>
          </a:bodyPr>
          <a:lstStyle>
            <a:defPPr>
              <a:defRPr lang="en-US"/>
            </a:defPPr>
            <a:lvl1pPr algn="ctr">
              <a:defRPr sz="3600" b="1">
                <a:solidFill>
                  <a:srgbClr val="FFFFFF"/>
                </a:solidFill>
                <a:latin typeface="Figtree Black" pitchFamily="2" charset="0"/>
              </a:defRPr>
            </a:lvl1pPr>
          </a:lstStyle>
          <a:p>
            <a:r>
              <a:rPr lang="en-US" dirty="0">
                <a:latin typeface="Figtree ExtraBold" pitchFamily="2" charset="0"/>
              </a:rPr>
              <a:t>Are the answers a reflection of truth? </a:t>
            </a:r>
          </a:p>
        </p:txBody>
      </p:sp>
      <p:sp>
        <p:nvSpPr>
          <p:cNvPr id="11" name="Content Placeholder 1">
            <a:extLst>
              <a:ext uri="{FF2B5EF4-FFF2-40B4-BE49-F238E27FC236}">
                <a16:creationId xmlns:a16="http://schemas.microsoft.com/office/drawing/2014/main" id="{36F8FC87-3918-CF51-6256-E34878353FAC}"/>
              </a:ext>
            </a:extLst>
          </p:cNvPr>
          <p:cNvSpPr txBox="1">
            <a:spLocks/>
          </p:cNvSpPr>
          <p:nvPr/>
        </p:nvSpPr>
        <p:spPr>
          <a:xfrm>
            <a:off x="2927350" y="746798"/>
            <a:ext cx="6337300" cy="487595"/>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800" b="1" dirty="0">
                <a:solidFill>
                  <a:srgbClr val="FFFFFF"/>
                </a:solidFill>
              </a:rPr>
              <a:t>Insight industry reality</a:t>
            </a:r>
          </a:p>
          <a:p>
            <a:pPr marL="0" indent="0" algn="ctr">
              <a:lnSpc>
                <a:spcPct val="100000"/>
              </a:lnSpc>
              <a:spcBef>
                <a:spcPts val="0"/>
              </a:spcBef>
              <a:buFont typeface="Arial" panose="020B0604020202020204" pitchFamily="34" charset="0"/>
              <a:buNone/>
            </a:pPr>
            <a:endParaRPr lang="en-US" sz="2800" b="1" dirty="0">
              <a:solidFill>
                <a:srgbClr val="FFFFFF"/>
              </a:solidFill>
            </a:endParaRPr>
          </a:p>
          <a:p>
            <a:pPr marL="0" indent="0" algn="ctr">
              <a:lnSpc>
                <a:spcPct val="100000"/>
              </a:lnSpc>
              <a:spcBef>
                <a:spcPts val="0"/>
              </a:spcBef>
              <a:buFont typeface="Arial" panose="020B0604020202020204" pitchFamily="34" charset="0"/>
              <a:buNone/>
            </a:pPr>
            <a:endParaRPr lang="en-US" sz="2800" b="1" dirty="0">
              <a:solidFill>
                <a:srgbClr val="FFFFFF"/>
              </a:solidFill>
            </a:endParaRPr>
          </a:p>
          <a:p>
            <a:pPr marL="0" indent="0" algn="ctr">
              <a:lnSpc>
                <a:spcPct val="100000"/>
              </a:lnSpc>
              <a:spcBef>
                <a:spcPts val="0"/>
              </a:spcBef>
              <a:buFont typeface="Arial" panose="020B0604020202020204" pitchFamily="34" charset="0"/>
              <a:buNone/>
            </a:pPr>
            <a:endParaRPr lang="en-US" sz="2800" b="1" dirty="0">
              <a:solidFill>
                <a:srgbClr val="FFFFFF"/>
              </a:solidFill>
            </a:endParaRPr>
          </a:p>
        </p:txBody>
      </p:sp>
    </p:spTree>
    <p:extLst>
      <p:ext uri="{BB962C8B-B14F-4D97-AF65-F5344CB8AC3E}">
        <p14:creationId xmlns:p14="http://schemas.microsoft.com/office/powerpoint/2010/main" val="1755248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627B8-2B21-2F61-E085-CAAA56D5BD9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CF4D1E5-6A51-29EA-66BD-7E10F6E77FA3}"/>
              </a:ext>
            </a:extLst>
          </p:cNvPr>
          <p:cNvPicPr>
            <a:picLocks noChangeAspect="1"/>
          </p:cNvPicPr>
          <p:nvPr/>
        </p:nvPicPr>
        <p:blipFill>
          <a:blip r:embed="rId3"/>
          <a:srcRect t="4329"/>
          <a:stretch/>
        </p:blipFill>
        <p:spPr>
          <a:xfrm>
            <a:off x="-735" y="0"/>
            <a:ext cx="12193472" cy="6857999"/>
          </a:xfrm>
          <a:prstGeom prst="rect">
            <a:avLst/>
          </a:prstGeom>
        </p:spPr>
      </p:pic>
      <p:sp>
        <p:nvSpPr>
          <p:cNvPr id="2" name="TextBox 1">
            <a:extLst>
              <a:ext uri="{FF2B5EF4-FFF2-40B4-BE49-F238E27FC236}">
                <a16:creationId xmlns:a16="http://schemas.microsoft.com/office/drawing/2014/main" id="{1A8E6DAC-4476-ACEC-2804-CB2A8A2D8C84}"/>
              </a:ext>
            </a:extLst>
          </p:cNvPr>
          <p:cNvSpPr txBox="1"/>
          <p:nvPr/>
        </p:nvSpPr>
        <p:spPr>
          <a:xfrm>
            <a:off x="947056" y="2460171"/>
            <a:ext cx="7641771" cy="17389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“If I asked people what they wanted they would have said faster horses.”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9C312"/>
                </a:solidFill>
                <a:effectLst/>
                <a:uLnTx/>
                <a:uFillTx/>
                <a:latin typeface="Figtree" pitchFamily="2" charset="0"/>
                <a:ea typeface="+mn-ea"/>
                <a:cs typeface="+mn-cs"/>
              </a:rPr>
              <a:t>Henry Ford</a:t>
            </a:r>
          </a:p>
        </p:txBody>
      </p:sp>
      <p:sp>
        <p:nvSpPr>
          <p:cNvPr id="6" name="TextBox 5">
            <a:extLst>
              <a:ext uri="{FF2B5EF4-FFF2-40B4-BE49-F238E27FC236}">
                <a16:creationId xmlns:a16="http://schemas.microsoft.com/office/drawing/2014/main" id="{DB470A58-DBA4-ACBF-1F99-4AB150516469}"/>
              </a:ext>
            </a:extLst>
          </p:cNvPr>
          <p:cNvSpPr txBox="1"/>
          <p:nvPr/>
        </p:nvSpPr>
        <p:spPr>
          <a:xfrm rot="16200000">
            <a:off x="10093036" y="4704800"/>
            <a:ext cx="3528005" cy="184666"/>
          </a:xfrm>
          <a:prstGeom prst="rect">
            <a:avLst/>
          </a:prstGeom>
          <a:noFill/>
        </p:spPr>
        <p:txBody>
          <a:bodyPr wrap="square" rtlCol="0" anchor="b">
            <a:spAutoFit/>
          </a:bodyPr>
          <a:lstStyle/>
          <a:p>
            <a:r>
              <a:rPr lang="en-US" sz="600" dirty="0">
                <a:solidFill>
                  <a:schemeClr val="bg1"/>
                </a:solidFill>
                <a:latin typeface="Georgia" panose="02040502050405020303" pitchFamily="18" charset="0"/>
              </a:rPr>
              <a:t>Firefly: Firefly a horse wearing rollerblades in dark blue studio (edited)</a:t>
            </a:r>
          </a:p>
        </p:txBody>
      </p:sp>
    </p:spTree>
    <p:extLst>
      <p:ext uri="{BB962C8B-B14F-4D97-AF65-F5344CB8AC3E}">
        <p14:creationId xmlns:p14="http://schemas.microsoft.com/office/powerpoint/2010/main" val="4088937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40">
            <a:extLst>
              <a:ext uri="{FF2B5EF4-FFF2-40B4-BE49-F238E27FC236}">
                <a16:creationId xmlns:a16="http://schemas.microsoft.com/office/drawing/2014/main" id="{D4A55D41-4169-BC0F-3C50-BE9C5E588BC5}"/>
              </a:ext>
            </a:extLst>
          </p:cNvPr>
          <p:cNvGraphicFramePr>
            <a:graphicFrameLocks noGrp="1"/>
          </p:cNvGraphicFramePr>
          <p:nvPr>
            <p:extLst>
              <p:ext uri="{D42A27DB-BD31-4B8C-83A1-F6EECF244321}">
                <p14:modId xmlns:p14="http://schemas.microsoft.com/office/powerpoint/2010/main" val="2645363543"/>
              </p:ext>
            </p:extLst>
          </p:nvPr>
        </p:nvGraphicFramePr>
        <p:xfrm>
          <a:off x="4180115" y="944563"/>
          <a:ext cx="7676924" cy="14257291"/>
        </p:xfrm>
        <a:graphic>
          <a:graphicData uri="http://schemas.openxmlformats.org/drawingml/2006/table">
            <a:tbl>
              <a:tblPr>
                <a:tableStyleId>{073A0DAA-6AF3-43AB-8588-CEC1D06C72B9}</a:tableStyleId>
              </a:tblPr>
              <a:tblGrid>
                <a:gridCol w="1057793">
                  <a:extLst>
                    <a:ext uri="{9D8B030D-6E8A-4147-A177-3AD203B41FA5}">
                      <a16:colId xmlns:a16="http://schemas.microsoft.com/office/drawing/2014/main" val="2530545868"/>
                    </a:ext>
                  </a:extLst>
                </a:gridCol>
                <a:gridCol w="6619131">
                  <a:extLst>
                    <a:ext uri="{9D8B030D-6E8A-4147-A177-3AD203B41FA5}">
                      <a16:colId xmlns:a16="http://schemas.microsoft.com/office/drawing/2014/main" val="728010992"/>
                    </a:ext>
                  </a:extLst>
                </a:gridCol>
              </a:tblGrid>
              <a:tr h="1183157">
                <a:tc>
                  <a:txBody>
                    <a:bodyPr/>
                    <a:lstStyle/>
                    <a:p>
                      <a:r>
                        <a:rPr lang="en-US" sz="2100" b="1" kern="1200" dirty="0">
                          <a:solidFill>
                            <a:schemeClr val="accent2">
                              <a:alpha val="75251"/>
                            </a:schemeClr>
                          </a:solidFill>
                          <a:latin typeface="Georgia" panose="02040502050405020303" pitchFamily="18" charset="0"/>
                          <a:ea typeface="+mn-ea"/>
                          <a:cs typeface="+mn-cs"/>
                        </a:rPr>
                        <a:t>1920</a:t>
                      </a:r>
                      <a:endParaRPr lang="en-US" sz="2000" b="1" kern="1200" dirty="0">
                        <a:solidFill>
                          <a:schemeClr val="accent2">
                            <a:alpha val="75251"/>
                          </a:schemeClr>
                        </a:solidFill>
                        <a:latin typeface="Georgia" panose="02040502050405020303" pitchFamily="18" charset="0"/>
                        <a:ea typeface="+mn-ea"/>
                        <a:cs typeface="+mn-cs"/>
                      </a:endParaRP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mpd="sng">
                      <a:noFill/>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1" kern="1200" dirty="0">
                          <a:solidFill>
                            <a:srgbClr val="FFFFFF">
                              <a:alpha val="89832"/>
                            </a:srgbClr>
                          </a:solidFill>
                          <a:effectLst/>
                          <a:latin typeface="Figtree" pitchFamily="2" charset="0"/>
                          <a:ea typeface="+mn-ea"/>
                          <a:cs typeface="+mn-cs"/>
                        </a:rPr>
                        <a:t>P&amp;G starts market research in 1924. Unilever did so across the pond around the same time</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mpd="sng">
                      <a:noFill/>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0917758"/>
                  </a:ext>
                </a:extLst>
              </a:tr>
              <a:tr h="1028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1930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alpha val="75251"/>
                            </a:schemeClr>
                          </a:solidFill>
                          <a:latin typeface="Figtree" pitchFamily="2" charset="0"/>
                        </a:rPr>
                        <a:t>Quantitative research brought to the US by European scholars (</a:t>
                      </a:r>
                      <a:r>
                        <a:rPr lang="en-US" sz="2000" dirty="0" err="1">
                          <a:solidFill>
                            <a:schemeClr val="accent2">
                              <a:alpha val="75251"/>
                            </a:schemeClr>
                          </a:solidFill>
                          <a:latin typeface="Figtree" pitchFamily="2" charset="0"/>
                        </a:rPr>
                        <a:t>Lazarsfeld’s</a:t>
                      </a:r>
                      <a:r>
                        <a:rPr lang="en-US" sz="2000" dirty="0">
                          <a:solidFill>
                            <a:schemeClr val="accent2">
                              <a:alpha val="75251"/>
                            </a:schemeClr>
                          </a:solidFill>
                          <a:latin typeface="Figtree" pitchFamily="2" charset="0"/>
                        </a:rPr>
                        <a:t> Survey, panel methods)</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80655"/>
                  </a:ext>
                </a:extLst>
              </a:tr>
              <a:tr h="1366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1940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alpha val="75251"/>
                            </a:schemeClr>
                          </a:solidFill>
                          <a:latin typeface="Figtree" pitchFamily="2" charset="0"/>
                          <a:cs typeface="Candara"/>
                        </a:rPr>
                        <a:t>George Gallup’s telephone interviewing process yields unaided recall measure; over 200 Market Research orgs in US by 1948</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172953"/>
                  </a:ext>
                </a:extLst>
              </a:tr>
              <a:tr h="1278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1950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alpha val="75251"/>
                            </a:schemeClr>
                          </a:solidFill>
                          <a:latin typeface="Figtree" pitchFamily="2" charset="0"/>
                        </a:rPr>
                        <a:t>Motivation research, communications research and persuasion studies proliferate; demographics and socioeconomics segment market</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3259218"/>
                  </a:ext>
                </a:extLst>
              </a:tr>
              <a:tr h="15348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1960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alpha val="75251"/>
                            </a:schemeClr>
                          </a:solidFill>
                          <a:latin typeface="Figtree" pitchFamily="2" charset="0"/>
                        </a:rPr>
                        <a:t>Rise of cognitive-based theories &amp; factoring in of psychographics; Theory of Buyer Behavior attempts to explain rational brand choice with limited info</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5240421"/>
                  </a:ext>
                </a:extLst>
              </a:tr>
              <a:tr h="1404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1970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alpha val="75251"/>
                            </a:schemeClr>
                          </a:solidFill>
                          <a:latin typeface="Figtree" pitchFamily="2" charset="0"/>
                        </a:rPr>
                        <a:t>Shift from strictly cognitive research to attitude research which accounted for emotion, low-involvement decision making and non-conscious process</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456937"/>
                  </a:ext>
                </a:extLst>
              </a:tr>
              <a:tr h="14831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1980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alpha val="75251"/>
                            </a:schemeClr>
                          </a:solidFill>
                          <a:latin typeface="Figtree" pitchFamily="2" charset="0"/>
                        </a:rPr>
                        <a:t>Western Wats born—leveraged telephone for survey research; bar code scanners &amp; UPCs; Dial-a-Meter tracks ad responses for duration of an ad</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1555855"/>
                  </a:ext>
                </a:extLst>
              </a:tr>
              <a:tr h="1276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1990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alpha val="75251"/>
                            </a:schemeClr>
                          </a:solidFill>
                          <a:latin typeface="Figtree" pitchFamily="2" charset="0"/>
                        </a:rPr>
                        <a:t>The internet! First commercial online research conducted in 1995; growth of diagnostic and optimization techniques as ad production  costs soar</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095873"/>
                  </a:ext>
                </a:extLst>
              </a:tr>
              <a:tr h="1254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2000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alpha val="75251"/>
                            </a:schemeClr>
                          </a:solidFill>
                          <a:latin typeface="Figtree" pitchFamily="2" charset="0"/>
                        </a:rPr>
                        <a:t>Neuromarketing and Ethnography are applied in consumer research</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9318106"/>
                  </a:ext>
                </a:extLst>
              </a:tr>
              <a:tr h="1007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2010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a:solidFill>
                            <a:schemeClr val="accent2">
                              <a:alpha val="75251"/>
                            </a:schemeClr>
                          </a:solidFill>
                          <a:latin typeface="Figtree" pitchFamily="2" charset="0"/>
                        </a:rPr>
                        <a:t>Digital, Social Listening, agile tools, DIY etc.</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153495"/>
                  </a:ext>
                </a:extLst>
              </a:tr>
              <a:tr h="1254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alpha val="75251"/>
                            </a:schemeClr>
                          </a:solidFill>
                          <a:effectLst/>
                          <a:uLnTx/>
                          <a:uFillTx/>
                          <a:latin typeface="Georgia" panose="02040502050405020303" pitchFamily="18" charset="0"/>
                          <a:ea typeface="+mn-ea"/>
                          <a:cs typeface="+mn-cs"/>
                        </a:rPr>
                        <a:t>2020</a:t>
                      </a:r>
                    </a:p>
                  </a:txBody>
                  <a:tcPr marL="177532" marR="177532" marT="88766" marB="88766" anchor="ctr">
                    <a:lnL w="12700" cmpd="sng">
                      <a:noFill/>
                    </a:lnL>
                    <a:lnR w="12700" cap="flat" cmpd="sng" algn="ctr">
                      <a:solidFill>
                        <a:schemeClr val="tx2"/>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800" b="1" kern="1200" dirty="0">
                          <a:solidFill>
                            <a:schemeClr val="accent2"/>
                          </a:solidFill>
                          <a:effectLst/>
                          <a:latin typeface="Figtree" pitchFamily="2" charset="0"/>
                          <a:ea typeface="+mn-ea"/>
                          <a:cs typeface="+mn-cs"/>
                        </a:rPr>
                        <a:t>2020s rapid growth of DIY tools followed by use of AI for research instrument development and analysis - Faster, Better Horse</a:t>
                      </a:r>
                    </a:p>
                  </a:txBody>
                  <a:tcPr marL="177532" marR="177532" marT="88766" marB="88766" anchor="ctr">
                    <a:lnL w="12700" cap="flat" cmpd="sng" algn="ctr">
                      <a:solidFill>
                        <a:schemeClr val="tx2"/>
                      </a:solidFill>
                      <a:prstDash val="solid"/>
                      <a:round/>
                      <a:headEnd type="none" w="med" len="med"/>
                      <a:tailEnd type="none" w="med" len="med"/>
                    </a:lnL>
                    <a:lnR w="12700" cmpd="sng">
                      <a:noFill/>
                    </a:lnR>
                    <a:lnT w="12700" cap="flat" cmpd="sng" algn="ctr">
                      <a:solidFill>
                        <a:schemeClr val="tx1">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7111990"/>
                  </a:ext>
                </a:extLst>
              </a:tr>
            </a:tbl>
          </a:graphicData>
        </a:graphic>
      </p:graphicFrame>
      <p:sp>
        <p:nvSpPr>
          <p:cNvPr id="6" name="Title 1">
            <a:extLst>
              <a:ext uri="{FF2B5EF4-FFF2-40B4-BE49-F238E27FC236}">
                <a16:creationId xmlns:a16="http://schemas.microsoft.com/office/drawing/2014/main" id="{3CED75A7-B485-3B88-036A-B170A50ACEC1}"/>
              </a:ext>
            </a:extLst>
          </p:cNvPr>
          <p:cNvSpPr txBox="1">
            <a:spLocks/>
          </p:cNvSpPr>
          <p:nvPr/>
        </p:nvSpPr>
        <p:spPr>
          <a:xfrm>
            <a:off x="508921" y="1362913"/>
            <a:ext cx="3671194" cy="145281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7200" b="1" kern="1200">
                <a:solidFill>
                  <a:schemeClr val="tx2"/>
                </a:solidFill>
                <a:latin typeface="Ralewa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chemeClr val="accent1"/>
                </a:solidFill>
                <a:effectLst/>
                <a:uLnTx/>
                <a:uFillTx/>
                <a:latin typeface="Raleway" pitchFamily="2" charset="77"/>
                <a:ea typeface="+mj-ea"/>
                <a:cs typeface="+mj-cs"/>
              </a:rPr>
              <a:t>100-Year History of Insights Industry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FFFFFF"/>
                </a:solidFill>
                <a:effectLst/>
                <a:uLnTx/>
                <a:uFillTx/>
                <a:latin typeface="Raleway" pitchFamily="2" charset="77"/>
                <a:ea typeface="+mj-ea"/>
                <a:cs typeface="+mj-cs"/>
              </a:rPr>
              <a:t>in Pursuit of Truth </a:t>
            </a:r>
          </a:p>
        </p:txBody>
      </p:sp>
      <p:grpSp>
        <p:nvGrpSpPr>
          <p:cNvPr id="17" name="Group 16">
            <a:extLst>
              <a:ext uri="{FF2B5EF4-FFF2-40B4-BE49-F238E27FC236}">
                <a16:creationId xmlns:a16="http://schemas.microsoft.com/office/drawing/2014/main" id="{787B7C5C-FCF8-409E-4E22-0EA7DFE0EF40}"/>
              </a:ext>
            </a:extLst>
          </p:cNvPr>
          <p:cNvGrpSpPr/>
          <p:nvPr/>
        </p:nvGrpSpPr>
        <p:grpSpPr>
          <a:xfrm>
            <a:off x="-8964" y="-5436"/>
            <a:ext cx="12397957" cy="293436"/>
            <a:chOff x="-8964" y="-5436"/>
            <a:chExt cx="12397957" cy="293436"/>
          </a:xfrm>
        </p:grpSpPr>
        <p:sp>
          <p:nvSpPr>
            <p:cNvPr id="18" name="Rectangle 17">
              <a:extLst>
                <a:ext uri="{FF2B5EF4-FFF2-40B4-BE49-F238E27FC236}">
                  <a16:creationId xmlns:a16="http://schemas.microsoft.com/office/drawing/2014/main" id="{53A68D85-C538-4549-9B20-A9D3B60AE8A5}"/>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19" name="Picture 18">
              <a:extLst>
                <a:ext uri="{FF2B5EF4-FFF2-40B4-BE49-F238E27FC236}">
                  <a16:creationId xmlns:a16="http://schemas.microsoft.com/office/drawing/2014/main" id="{270E1775-F19F-89E3-C81D-6E28D6AD437E}"/>
                </a:ext>
              </a:extLst>
            </p:cNvPr>
            <p:cNvPicPr>
              <a:picLocks noChangeAspect="1"/>
            </p:cNvPicPr>
            <p:nvPr userDrawn="1"/>
          </p:nvPicPr>
          <p:blipFill>
            <a:blip r:embed="rId4"/>
            <a:srcRect l="59892" t="67944" r="-1229" b="27278"/>
            <a:stretch/>
          </p:blipFill>
          <p:spPr>
            <a:xfrm>
              <a:off x="9176082" y="-5436"/>
              <a:ext cx="3212911" cy="293436"/>
            </a:xfrm>
            <a:prstGeom prst="rect">
              <a:avLst/>
            </a:prstGeom>
          </p:spPr>
        </p:pic>
        <p:pic>
          <p:nvPicPr>
            <p:cNvPr id="20" name="Picture 19">
              <a:extLst>
                <a:ext uri="{FF2B5EF4-FFF2-40B4-BE49-F238E27FC236}">
                  <a16:creationId xmlns:a16="http://schemas.microsoft.com/office/drawing/2014/main" id="{8D0765C0-CEC9-4FE7-782E-83B87160EC00}"/>
                </a:ext>
              </a:extLst>
            </p:cNvPr>
            <p:cNvPicPr>
              <a:picLocks noChangeAspect="1"/>
            </p:cNvPicPr>
            <p:nvPr userDrawn="1"/>
          </p:nvPicPr>
          <p:blipFill>
            <a:blip r:embed="rId5"/>
            <a:stretch>
              <a:fillRect/>
            </a:stretch>
          </p:blipFill>
          <p:spPr>
            <a:xfrm>
              <a:off x="515938" y="84035"/>
              <a:ext cx="676801" cy="144000"/>
            </a:xfrm>
            <a:prstGeom prst="rect">
              <a:avLst/>
            </a:prstGeom>
          </p:spPr>
        </p:pic>
      </p:grpSp>
      <p:pic>
        <p:nvPicPr>
          <p:cNvPr id="26" name="Picture 25" descr="A blue and yellow rectangle&#10;&#10;AI-generated content may be incorrect.">
            <a:extLst>
              <a:ext uri="{FF2B5EF4-FFF2-40B4-BE49-F238E27FC236}">
                <a16:creationId xmlns:a16="http://schemas.microsoft.com/office/drawing/2014/main" id="{E1E3611F-B667-C35C-3F0C-164D854DEBA9}"/>
              </a:ext>
            </a:extLst>
          </p:cNvPr>
          <p:cNvPicPr>
            <a:picLocks noChangeAspect="1"/>
          </p:cNvPicPr>
          <p:nvPr/>
        </p:nvPicPr>
        <p:blipFill>
          <a:blip r:embed="rId6"/>
          <a:srcRect t="94097"/>
          <a:stretch/>
        </p:blipFill>
        <p:spPr>
          <a:xfrm>
            <a:off x="0" y="6453188"/>
            <a:ext cx="12192000" cy="404811"/>
          </a:xfrm>
          <a:prstGeom prst="rect">
            <a:avLst/>
          </a:prstGeom>
        </p:spPr>
      </p:pic>
      <p:grpSp>
        <p:nvGrpSpPr>
          <p:cNvPr id="31" name="Group 30">
            <a:extLst>
              <a:ext uri="{FF2B5EF4-FFF2-40B4-BE49-F238E27FC236}">
                <a16:creationId xmlns:a16="http://schemas.microsoft.com/office/drawing/2014/main" id="{D3495FC8-8A67-B049-F729-372DF510C185}"/>
              </a:ext>
            </a:extLst>
          </p:cNvPr>
          <p:cNvGrpSpPr/>
          <p:nvPr/>
        </p:nvGrpSpPr>
        <p:grpSpPr>
          <a:xfrm>
            <a:off x="508921" y="4099349"/>
            <a:ext cx="4993808" cy="1487153"/>
            <a:chOff x="508921" y="4099349"/>
            <a:chExt cx="4993808" cy="1487153"/>
          </a:xfrm>
        </p:grpSpPr>
        <p:sp>
          <p:nvSpPr>
            <p:cNvPr id="12" name="Title 1">
              <a:extLst>
                <a:ext uri="{FF2B5EF4-FFF2-40B4-BE49-F238E27FC236}">
                  <a16:creationId xmlns:a16="http://schemas.microsoft.com/office/drawing/2014/main" id="{35B382C6-B437-99AE-A395-7DAC6DD50E8C}"/>
                </a:ext>
              </a:extLst>
            </p:cNvPr>
            <p:cNvSpPr txBox="1">
              <a:spLocks/>
            </p:cNvSpPr>
            <p:nvPr/>
          </p:nvSpPr>
          <p:spPr>
            <a:xfrm>
              <a:off x="508921" y="4099349"/>
              <a:ext cx="3372891" cy="8148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7200" b="1" kern="1200">
                  <a:solidFill>
                    <a:schemeClr val="tx2"/>
                  </a:solidFill>
                  <a:latin typeface="Ralewa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i="0" u="none" strike="noStrike" kern="1200" cap="none" spc="0" normalizeH="0" baseline="0" noProof="0" dirty="0">
                  <a:ln>
                    <a:noFill/>
                  </a:ln>
                  <a:solidFill>
                    <a:schemeClr val="accent1"/>
                  </a:solidFill>
                  <a:effectLst/>
                  <a:uLnTx/>
                  <a:uFillTx/>
                  <a:latin typeface="Figtree" pitchFamily="2" charset="0"/>
                </a:rPr>
                <a:t>Evolution</a:t>
              </a:r>
              <a:r>
                <a:rPr kumimoji="0" lang="en-US" sz="4400" i="0" u="none" strike="noStrike" kern="1200" cap="none" spc="0" normalizeH="0" baseline="0" noProof="0" dirty="0">
                  <a:ln>
                    <a:noFill/>
                  </a:ln>
                  <a:solidFill>
                    <a:schemeClr val="bg2"/>
                  </a:solidFill>
                  <a:effectLst/>
                  <a:uLnTx/>
                  <a:uFillTx/>
                  <a:latin typeface="Figtree" pitchFamily="2"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4400" dirty="0">
                <a:solidFill>
                  <a:schemeClr val="bg2"/>
                </a:solidFill>
                <a:latin typeface="Figtree" pitchFamily="2"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i="0" u="none" strike="noStrike" kern="1200" cap="none" spc="0" normalizeH="0" baseline="0" noProof="0" dirty="0">
                <a:ln>
                  <a:noFill/>
                </a:ln>
                <a:solidFill>
                  <a:srgbClr val="FFFFFF"/>
                </a:solidFill>
                <a:effectLst/>
                <a:uLnTx/>
                <a:uFillTx/>
                <a:latin typeface="Figtree" pitchFamily="2" charset="0"/>
              </a:endParaRPr>
            </a:p>
          </p:txBody>
        </p:sp>
        <p:sp>
          <p:nvSpPr>
            <p:cNvPr id="28" name="TextBox 27">
              <a:extLst>
                <a:ext uri="{FF2B5EF4-FFF2-40B4-BE49-F238E27FC236}">
                  <a16:creationId xmlns:a16="http://schemas.microsoft.com/office/drawing/2014/main" id="{44349B45-C6F2-12E7-8998-ECBF96556BE5}"/>
                </a:ext>
              </a:extLst>
            </p:cNvPr>
            <p:cNvSpPr txBox="1"/>
            <p:nvPr/>
          </p:nvSpPr>
          <p:spPr>
            <a:xfrm>
              <a:off x="515938" y="4609829"/>
              <a:ext cx="4986791"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i="0" u="none" strike="noStrike" kern="1200" cap="none" spc="0" normalizeH="0" baseline="0" noProof="0" dirty="0">
                  <a:ln>
                    <a:noFill/>
                  </a:ln>
                  <a:solidFill>
                    <a:schemeClr val="bg2"/>
                  </a:solidFill>
                  <a:effectLst/>
                  <a:uLnTx/>
                  <a:uFillTx/>
                  <a:latin typeface="Figtree" pitchFamily="2" charset="0"/>
                  <a:ea typeface="+mj-ea"/>
                  <a:cs typeface="+mj-cs"/>
                </a:rPr>
                <a:t>vs</a:t>
              </a:r>
              <a:r>
                <a:rPr kumimoji="0" lang="en-US" sz="1800" i="0" u="none" strike="noStrike" kern="1200" cap="none" spc="0" normalizeH="0" baseline="0" noProof="0" dirty="0">
                  <a:ln>
                    <a:noFill/>
                  </a:ln>
                  <a:solidFill>
                    <a:srgbClr val="90ADC6"/>
                  </a:solidFill>
                  <a:effectLst/>
                  <a:uLnTx/>
                  <a:uFillTx/>
                  <a:latin typeface="Figtree" pitchFamily="2" charset="0"/>
                  <a:ea typeface="+mj-ea"/>
                  <a:cs typeface="+mj-cs"/>
                </a:rPr>
                <a:t> </a:t>
              </a:r>
            </a:p>
          </p:txBody>
        </p:sp>
        <p:sp>
          <p:nvSpPr>
            <p:cNvPr id="30" name="TextBox 29">
              <a:extLst>
                <a:ext uri="{FF2B5EF4-FFF2-40B4-BE49-F238E27FC236}">
                  <a16:creationId xmlns:a16="http://schemas.microsoft.com/office/drawing/2014/main" id="{881AEE15-06A1-D776-538A-FDA319B07695}"/>
                </a:ext>
              </a:extLst>
            </p:cNvPr>
            <p:cNvSpPr txBox="1"/>
            <p:nvPr/>
          </p:nvSpPr>
          <p:spPr>
            <a:xfrm>
              <a:off x="508921" y="4755505"/>
              <a:ext cx="3507908" cy="830997"/>
            </a:xfrm>
            <a:prstGeom prst="rect">
              <a:avLst/>
            </a:prstGeom>
            <a:noFill/>
          </p:spPr>
          <p:txBody>
            <a:bodyPr wrap="square">
              <a:spAutoFit/>
            </a:bodyPr>
            <a:lstStyle/>
            <a:p>
              <a:r>
                <a:rPr kumimoji="0" lang="en-US" sz="4800" b="1" u="none" strike="noStrike" kern="1200" cap="none" spc="0" normalizeH="0" baseline="0" noProof="0" dirty="0">
                  <a:ln>
                    <a:noFill/>
                  </a:ln>
                  <a:solidFill>
                    <a:srgbClr val="FFFFFF"/>
                  </a:solidFill>
                  <a:effectLst/>
                  <a:uLnTx/>
                  <a:uFillTx/>
                  <a:latin typeface="Figtree Black" pitchFamily="2" charset="0"/>
                  <a:ea typeface="+mj-ea"/>
                  <a:cs typeface="+mj-cs"/>
                </a:rPr>
                <a:t>Revolution</a:t>
              </a:r>
              <a:endParaRPr lang="en-US" sz="4800" b="1" dirty="0">
                <a:latin typeface="Figtree Black" pitchFamily="2" charset="0"/>
              </a:endParaRPr>
            </a:p>
          </p:txBody>
        </p:sp>
      </p:grpSp>
      <p:grpSp>
        <p:nvGrpSpPr>
          <p:cNvPr id="33" name="Group 32">
            <a:extLst>
              <a:ext uri="{FF2B5EF4-FFF2-40B4-BE49-F238E27FC236}">
                <a16:creationId xmlns:a16="http://schemas.microsoft.com/office/drawing/2014/main" id="{BC5C3B18-865F-C990-A09E-D858ABB9B7BA}"/>
              </a:ext>
            </a:extLst>
          </p:cNvPr>
          <p:cNvGrpSpPr/>
          <p:nvPr/>
        </p:nvGrpSpPr>
        <p:grpSpPr>
          <a:xfrm>
            <a:off x="4879600" y="3811498"/>
            <a:ext cx="5221591" cy="1761170"/>
            <a:chOff x="4863269" y="3825332"/>
            <a:chExt cx="5221591" cy="1761170"/>
          </a:xfrm>
        </p:grpSpPr>
        <p:sp>
          <p:nvSpPr>
            <p:cNvPr id="13" name="Title 1">
              <a:extLst>
                <a:ext uri="{FF2B5EF4-FFF2-40B4-BE49-F238E27FC236}">
                  <a16:creationId xmlns:a16="http://schemas.microsoft.com/office/drawing/2014/main" id="{3101E26B-BCBF-01B8-464F-F29EF267BD5B}"/>
                </a:ext>
              </a:extLst>
            </p:cNvPr>
            <p:cNvSpPr txBox="1">
              <a:spLocks/>
            </p:cNvSpPr>
            <p:nvPr/>
          </p:nvSpPr>
          <p:spPr>
            <a:xfrm>
              <a:off x="5132915" y="4410919"/>
              <a:ext cx="4951945" cy="11755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7200" b="1" kern="1200">
                  <a:solidFill>
                    <a:schemeClr val="tx2"/>
                  </a:solidFill>
                  <a:latin typeface="Ralewa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solidFill>
                  <a:effectLst/>
                  <a:uLnTx/>
                  <a:uFillTx/>
                  <a:latin typeface="Figtree" pitchFamily="2" charset="0"/>
                </a:rPr>
                <a:t>Still largely rooted in</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srgbClr val="FFFFFF"/>
                  </a:solidFill>
                  <a:latin typeface="Figtree Black" pitchFamily="2" charset="0"/>
                </a:rPr>
                <a:t>Ask Questions,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srgbClr val="FFFFFF"/>
                  </a:solidFill>
                  <a:latin typeface="Figtree Black" pitchFamily="2" charset="0"/>
                </a:rPr>
                <a:t>Get Answers</a:t>
              </a:r>
              <a:r>
                <a:rPr lang="en-US" sz="4000" dirty="0">
                  <a:solidFill>
                    <a:schemeClr val="accent1"/>
                  </a:solidFill>
                  <a:latin typeface="Figtree Black" pitchFamily="2" charset="0"/>
                </a:rPr>
                <a:t>”</a:t>
              </a:r>
              <a:endParaRPr kumimoji="0" lang="en-US" sz="4000" u="none" strike="noStrike" kern="1200" cap="none" spc="0" normalizeH="0" baseline="0" noProof="0" dirty="0">
                <a:ln>
                  <a:noFill/>
                </a:ln>
                <a:solidFill>
                  <a:schemeClr val="accent1"/>
                </a:solidFill>
                <a:effectLst/>
                <a:uLnTx/>
                <a:uFillTx/>
                <a:latin typeface="Figtree Black" pitchFamily="2" charset="0"/>
              </a:endParaRPr>
            </a:p>
          </p:txBody>
        </p:sp>
        <p:sp>
          <p:nvSpPr>
            <p:cNvPr id="32" name="Title 1">
              <a:extLst>
                <a:ext uri="{FF2B5EF4-FFF2-40B4-BE49-F238E27FC236}">
                  <a16:creationId xmlns:a16="http://schemas.microsoft.com/office/drawing/2014/main" id="{075F105B-8F0A-CCC7-5385-CD354EF3B80C}"/>
                </a:ext>
              </a:extLst>
            </p:cNvPr>
            <p:cNvSpPr txBox="1">
              <a:spLocks/>
            </p:cNvSpPr>
            <p:nvPr/>
          </p:nvSpPr>
          <p:spPr>
            <a:xfrm>
              <a:off x="4863269" y="3825332"/>
              <a:ext cx="4951945" cy="11755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7200" b="1" kern="1200">
                  <a:solidFill>
                    <a:schemeClr val="tx2"/>
                  </a:solidFill>
                  <a:latin typeface="Ralewa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accent1"/>
                  </a:solidFill>
                  <a:latin typeface="Figtree Black" pitchFamily="2" charset="0"/>
                </a:rPr>
                <a:t>“</a:t>
              </a:r>
              <a:endParaRPr kumimoji="0" lang="en-US" sz="4000" u="none" strike="noStrike" kern="1200" cap="none" spc="0" normalizeH="0" baseline="0" noProof="0" dirty="0">
                <a:ln>
                  <a:noFill/>
                </a:ln>
                <a:solidFill>
                  <a:schemeClr val="accent1"/>
                </a:solidFill>
                <a:effectLst/>
                <a:uLnTx/>
                <a:uFillTx/>
                <a:latin typeface="Figtree Black" pitchFamily="2" charset="0"/>
              </a:endParaRPr>
            </a:p>
          </p:txBody>
        </p:sp>
      </p:grpSp>
    </p:spTree>
    <p:extLst>
      <p:ext uri="{BB962C8B-B14F-4D97-AF65-F5344CB8AC3E}">
        <p14:creationId xmlns:p14="http://schemas.microsoft.com/office/powerpoint/2010/main" val="652402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29167E-6 0.01898 L -2.29167E-6 -1.82084 " pathEditMode="relative" rAng="0" ptsTypes="AA">
                                      <p:cBhvr>
                                        <p:cTn id="6" dur="5000" fill="hold"/>
                                        <p:tgtEl>
                                          <p:spTgt spid="40"/>
                                        </p:tgtEl>
                                        <p:attrNameLst>
                                          <p:attrName>ppt_x</p:attrName>
                                          <p:attrName>ppt_y</p:attrName>
                                        </p:attrNameLst>
                                      </p:cBhvr>
                                      <p:rCtr x="0" y="-9199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02E9B-20F6-A943-C9E5-31CC548BC3C9}"/>
            </a:ext>
          </a:extLst>
        </p:cNvPr>
        <p:cNvGrpSpPr/>
        <p:nvPr/>
      </p:nvGrpSpPr>
      <p:grpSpPr>
        <a:xfrm>
          <a:off x="0" y="0"/>
          <a:ext cx="0" cy="0"/>
          <a:chOff x="0" y="0"/>
          <a:chExt cx="0" cy="0"/>
        </a:xfrm>
      </p:grpSpPr>
      <p:pic>
        <p:nvPicPr>
          <p:cNvPr id="12" name="12920671-hd_1920_1080_30fps">
            <a:hlinkClick r:id="" action="ppaction://media"/>
            <a:extLst>
              <a:ext uri="{FF2B5EF4-FFF2-40B4-BE49-F238E27FC236}">
                <a16:creationId xmlns:a16="http://schemas.microsoft.com/office/drawing/2014/main" id="{85F4E245-9DB4-4CAB-AFD1-BCDBAAFA16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3175"/>
            <a:ext cx="12192000" cy="6858000"/>
          </a:xfrm>
          <a:prstGeom prst="rect">
            <a:avLst/>
          </a:prstGeom>
        </p:spPr>
      </p:pic>
      <p:sp>
        <p:nvSpPr>
          <p:cNvPr id="22" name="Rounded Rectangle 21">
            <a:extLst>
              <a:ext uri="{FF2B5EF4-FFF2-40B4-BE49-F238E27FC236}">
                <a16:creationId xmlns:a16="http://schemas.microsoft.com/office/drawing/2014/main" id="{D6FA4288-6300-EAF3-B3E2-5A760AC348EF}"/>
              </a:ext>
            </a:extLst>
          </p:cNvPr>
          <p:cNvSpPr/>
          <p:nvPr/>
        </p:nvSpPr>
        <p:spPr>
          <a:xfrm>
            <a:off x="2164079" y="2200722"/>
            <a:ext cx="8257877" cy="2878054"/>
          </a:xfrm>
          <a:prstGeom prst="roundRect">
            <a:avLst>
              <a:gd name="adj" fmla="val 3154"/>
            </a:avLst>
          </a:prstGeom>
          <a:solidFill>
            <a:srgbClr val="0B0E0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9821A1-5722-BE6E-CF68-5AAD75624439}"/>
              </a:ext>
            </a:extLst>
          </p:cNvPr>
          <p:cNvSpPr txBox="1"/>
          <p:nvPr/>
        </p:nvSpPr>
        <p:spPr>
          <a:xfrm>
            <a:off x="2458056" y="2492375"/>
            <a:ext cx="7569865" cy="2169825"/>
          </a:xfrm>
          <a:prstGeom prst="rect">
            <a:avLst/>
          </a:prstGeom>
          <a:noFill/>
        </p:spPr>
        <p:txBody>
          <a:bodyPr wrap="square">
            <a:spAutoFit/>
          </a:bodyPr>
          <a:lstStyle/>
          <a:p>
            <a:pPr marL="342900" indent="-342900">
              <a:spcBef>
                <a:spcPts val="600"/>
              </a:spcBef>
              <a:buFont typeface="Arial" panose="020B0604020202020204" pitchFamily="34" charset="0"/>
              <a:buChar char="•"/>
              <a:defRPr/>
            </a:pPr>
            <a:r>
              <a:rPr kumimoji="0" lang="en-ZA" sz="2400" i="0" u="none" strike="noStrike" kern="1200" cap="none" spc="0" normalizeH="0" baseline="0" noProof="0" dirty="0">
                <a:ln>
                  <a:noFill/>
                </a:ln>
                <a:solidFill>
                  <a:srgbClr val="FFFFFF"/>
                </a:solidFill>
                <a:effectLst/>
                <a:uLnTx/>
                <a:uFillTx/>
                <a:latin typeface="Figtree"/>
              </a:rPr>
              <a:t>Speed now more important than ever before</a:t>
            </a:r>
          </a:p>
          <a:p>
            <a:pPr marL="342900" indent="-342900">
              <a:spcBef>
                <a:spcPts val="600"/>
              </a:spcBef>
              <a:buFont typeface="Arial" panose="020B0604020202020204" pitchFamily="34" charset="0"/>
              <a:buChar char="•"/>
              <a:defRPr/>
            </a:pPr>
            <a:r>
              <a:rPr lang="en-ZA" sz="2400" dirty="0">
                <a:solidFill>
                  <a:srgbClr val="FFFFFF"/>
                </a:solidFill>
                <a:latin typeface="Figtree"/>
              </a:rPr>
              <a:t>Budgets constantly under pressure – only going to increase going forward</a:t>
            </a:r>
          </a:p>
          <a:p>
            <a:pPr marL="342900" indent="-342900">
              <a:spcBef>
                <a:spcPts val="600"/>
              </a:spcBef>
              <a:buFont typeface="Arial" panose="020B0604020202020204" pitchFamily="34" charset="0"/>
              <a:buChar char="•"/>
              <a:defRPr/>
            </a:pPr>
            <a:r>
              <a:rPr lang="en-ZA" sz="2400" dirty="0">
                <a:solidFill>
                  <a:srgbClr val="FFFFFF"/>
                </a:solidFill>
                <a:latin typeface="Figtree"/>
              </a:rPr>
              <a:t>Survey lengths getting challenged</a:t>
            </a:r>
          </a:p>
          <a:p>
            <a:pPr marL="342900" indent="-342900">
              <a:spcBef>
                <a:spcPts val="600"/>
              </a:spcBef>
              <a:buFont typeface="Arial" panose="020B0604020202020204" pitchFamily="34" charset="0"/>
              <a:buChar char="•"/>
              <a:defRPr/>
            </a:pPr>
            <a:r>
              <a:rPr lang="en-ZA" sz="2400" dirty="0">
                <a:solidFill>
                  <a:srgbClr val="FFFFFF"/>
                </a:solidFill>
                <a:latin typeface="Figtree"/>
              </a:rPr>
              <a:t>On-Line data quality issues continue to haunt us</a:t>
            </a:r>
          </a:p>
        </p:txBody>
      </p:sp>
      <p:grpSp>
        <p:nvGrpSpPr>
          <p:cNvPr id="13" name="Group 12">
            <a:extLst>
              <a:ext uri="{FF2B5EF4-FFF2-40B4-BE49-F238E27FC236}">
                <a16:creationId xmlns:a16="http://schemas.microsoft.com/office/drawing/2014/main" id="{27969B2A-9284-F685-D780-2199B92DD0FA}"/>
              </a:ext>
            </a:extLst>
          </p:cNvPr>
          <p:cNvGrpSpPr/>
          <p:nvPr/>
        </p:nvGrpSpPr>
        <p:grpSpPr>
          <a:xfrm>
            <a:off x="-8964" y="-5436"/>
            <a:ext cx="12397957" cy="293436"/>
            <a:chOff x="-8964" y="-5436"/>
            <a:chExt cx="12397957" cy="293436"/>
          </a:xfrm>
        </p:grpSpPr>
        <p:sp>
          <p:nvSpPr>
            <p:cNvPr id="14" name="Rectangle 13">
              <a:extLst>
                <a:ext uri="{FF2B5EF4-FFF2-40B4-BE49-F238E27FC236}">
                  <a16:creationId xmlns:a16="http://schemas.microsoft.com/office/drawing/2014/main" id="{F75574E2-78F1-7E64-EAFF-8712971C1B49}"/>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15" name="Picture 14">
              <a:extLst>
                <a:ext uri="{FF2B5EF4-FFF2-40B4-BE49-F238E27FC236}">
                  <a16:creationId xmlns:a16="http://schemas.microsoft.com/office/drawing/2014/main" id="{F3AA90B5-3565-F25E-7AA3-87617207AD12}"/>
                </a:ext>
              </a:extLst>
            </p:cNvPr>
            <p:cNvPicPr>
              <a:picLocks noChangeAspect="1"/>
            </p:cNvPicPr>
            <p:nvPr userDrawn="1"/>
          </p:nvPicPr>
          <p:blipFill>
            <a:blip r:embed="rId6"/>
            <a:srcRect l="59892" t="67944" r="-1229" b="27278"/>
            <a:stretch/>
          </p:blipFill>
          <p:spPr>
            <a:xfrm>
              <a:off x="9176082" y="-5436"/>
              <a:ext cx="3212911" cy="293436"/>
            </a:xfrm>
            <a:prstGeom prst="rect">
              <a:avLst/>
            </a:prstGeom>
          </p:spPr>
        </p:pic>
        <p:pic>
          <p:nvPicPr>
            <p:cNvPr id="16" name="Picture 15">
              <a:extLst>
                <a:ext uri="{FF2B5EF4-FFF2-40B4-BE49-F238E27FC236}">
                  <a16:creationId xmlns:a16="http://schemas.microsoft.com/office/drawing/2014/main" id="{492EBF5D-2A16-9359-BA64-A4581E2F54B0}"/>
                </a:ext>
              </a:extLst>
            </p:cNvPr>
            <p:cNvPicPr>
              <a:picLocks noChangeAspect="1"/>
            </p:cNvPicPr>
            <p:nvPr userDrawn="1"/>
          </p:nvPicPr>
          <p:blipFill>
            <a:blip r:embed="rId7"/>
            <a:stretch>
              <a:fillRect/>
            </a:stretch>
          </p:blipFill>
          <p:spPr>
            <a:xfrm>
              <a:off x="515938" y="84035"/>
              <a:ext cx="676801" cy="144000"/>
            </a:xfrm>
            <a:prstGeom prst="rect">
              <a:avLst/>
            </a:prstGeom>
          </p:spPr>
        </p:pic>
      </p:grpSp>
      <p:sp>
        <p:nvSpPr>
          <p:cNvPr id="21" name="Content Placeholder 1">
            <a:extLst>
              <a:ext uri="{FF2B5EF4-FFF2-40B4-BE49-F238E27FC236}">
                <a16:creationId xmlns:a16="http://schemas.microsoft.com/office/drawing/2014/main" id="{649A4475-CAB6-48A3-EE41-E0C3345B573D}"/>
              </a:ext>
            </a:extLst>
          </p:cNvPr>
          <p:cNvSpPr txBox="1">
            <a:spLocks/>
          </p:cNvSpPr>
          <p:nvPr/>
        </p:nvSpPr>
        <p:spPr>
          <a:xfrm>
            <a:off x="2927350" y="997864"/>
            <a:ext cx="6337300" cy="487595"/>
          </a:xfrm>
          <a:prstGeom prst="rect">
            <a:avLst/>
          </a:prstGeom>
        </p:spPr>
        <p:txBody>
          <a:bodyPr vert="horz" lIns="36000" tIns="36000" rIns="3600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800" b="1" dirty="0">
                <a:solidFill>
                  <a:srgbClr val="FFFFFF"/>
                </a:solidFill>
              </a:rPr>
              <a:t>Insights Industry under pressure</a:t>
            </a:r>
          </a:p>
        </p:txBody>
      </p:sp>
    </p:spTree>
    <p:extLst>
      <p:ext uri="{BB962C8B-B14F-4D97-AF65-F5344CB8AC3E}">
        <p14:creationId xmlns:p14="http://schemas.microsoft.com/office/powerpoint/2010/main" val="39958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umbers">
            <a:hlinkClick r:id="" action="ppaction://media"/>
            <a:extLst>
              <a:ext uri="{FF2B5EF4-FFF2-40B4-BE49-F238E27FC236}">
                <a16:creationId xmlns:a16="http://schemas.microsoft.com/office/drawing/2014/main" id="{9CAB7133-1C8C-726B-44B8-272617C32D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42B54D60-A08A-94F1-10BE-3DF6B32B47D7}"/>
              </a:ext>
            </a:extLst>
          </p:cNvPr>
          <p:cNvGrpSpPr/>
          <p:nvPr/>
        </p:nvGrpSpPr>
        <p:grpSpPr>
          <a:xfrm>
            <a:off x="-8964" y="-5436"/>
            <a:ext cx="12397957" cy="293436"/>
            <a:chOff x="-8964" y="-5436"/>
            <a:chExt cx="12397957" cy="293436"/>
          </a:xfrm>
        </p:grpSpPr>
        <p:sp>
          <p:nvSpPr>
            <p:cNvPr id="6" name="Rectangle 5">
              <a:extLst>
                <a:ext uri="{FF2B5EF4-FFF2-40B4-BE49-F238E27FC236}">
                  <a16:creationId xmlns:a16="http://schemas.microsoft.com/office/drawing/2014/main" id="{1498C5C8-32D5-9996-3663-2125CF44CA68}"/>
                </a:ext>
              </a:extLst>
            </p:cNvPr>
            <p:cNvSpPr/>
            <p:nvPr/>
          </p:nvSpPr>
          <p:spPr>
            <a:xfrm>
              <a:off x="-8964" y="0"/>
              <a:ext cx="12200964" cy="28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gtree" pitchFamily="2" charset="0"/>
              </a:endParaRPr>
            </a:p>
          </p:txBody>
        </p:sp>
        <p:pic>
          <p:nvPicPr>
            <p:cNvPr id="8" name="Picture 7">
              <a:extLst>
                <a:ext uri="{FF2B5EF4-FFF2-40B4-BE49-F238E27FC236}">
                  <a16:creationId xmlns:a16="http://schemas.microsoft.com/office/drawing/2014/main" id="{B404C0B4-30F7-0FC9-5045-E7FCBFA0FDF7}"/>
                </a:ext>
              </a:extLst>
            </p:cNvPr>
            <p:cNvPicPr>
              <a:picLocks noChangeAspect="1"/>
            </p:cNvPicPr>
            <p:nvPr userDrawn="1"/>
          </p:nvPicPr>
          <p:blipFill>
            <a:blip r:embed="rId7"/>
            <a:srcRect l="59892" t="67944" r="-1229" b="27278"/>
            <a:stretch/>
          </p:blipFill>
          <p:spPr>
            <a:xfrm>
              <a:off x="9176082" y="-5436"/>
              <a:ext cx="3212911" cy="293436"/>
            </a:xfrm>
            <a:prstGeom prst="rect">
              <a:avLst/>
            </a:prstGeom>
          </p:spPr>
        </p:pic>
        <p:pic>
          <p:nvPicPr>
            <p:cNvPr id="9" name="Picture 8">
              <a:extLst>
                <a:ext uri="{FF2B5EF4-FFF2-40B4-BE49-F238E27FC236}">
                  <a16:creationId xmlns:a16="http://schemas.microsoft.com/office/drawing/2014/main" id="{3A9046C3-10C7-93C2-BEA9-37D2CF830AE1}"/>
                </a:ext>
              </a:extLst>
            </p:cNvPr>
            <p:cNvPicPr>
              <a:picLocks noChangeAspect="1"/>
            </p:cNvPicPr>
            <p:nvPr userDrawn="1"/>
          </p:nvPicPr>
          <p:blipFill>
            <a:blip r:embed="rId8"/>
            <a:stretch>
              <a:fillRect/>
            </a:stretch>
          </p:blipFill>
          <p:spPr>
            <a:xfrm>
              <a:off x="515938" y="84035"/>
              <a:ext cx="676801" cy="144000"/>
            </a:xfrm>
            <a:prstGeom prst="rect">
              <a:avLst/>
            </a:prstGeom>
          </p:spPr>
        </p:pic>
      </p:grpSp>
    </p:spTree>
    <p:extLst>
      <p:ext uri="{BB962C8B-B14F-4D97-AF65-F5344CB8AC3E}">
        <p14:creationId xmlns:p14="http://schemas.microsoft.com/office/powerpoint/2010/main" val="1497884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OneofFour">
  <a:themeElements>
    <a:clrScheme name="i-Genie">
      <a:dk1>
        <a:srgbClr val="363751"/>
      </a:dk1>
      <a:lt1>
        <a:srgbClr val="60BCC6"/>
      </a:lt1>
      <a:dk2>
        <a:srgbClr val="90ADC6"/>
      </a:dk2>
      <a:lt2>
        <a:srgbClr val="FEE728"/>
      </a:lt2>
      <a:accent1>
        <a:srgbClr val="F9C312"/>
      </a:accent1>
      <a:accent2>
        <a:srgbClr val="E9EAEC"/>
      </a:accent2>
      <a:accent3>
        <a:srgbClr val="BB577D"/>
      </a:accent3>
      <a:accent4>
        <a:srgbClr val="333651"/>
      </a:accent4>
      <a:accent5>
        <a:srgbClr val="498D49"/>
      </a:accent5>
      <a:accent6>
        <a:srgbClr val="F7933A"/>
      </a:accent6>
      <a:hlink>
        <a:srgbClr val="E3D7D0"/>
      </a:hlink>
      <a:folHlink>
        <a:srgbClr val="BC577E"/>
      </a:folHlink>
    </a:clrScheme>
    <a:fontScheme name="GenieFonts">
      <a:majorFont>
        <a:latin typeface="Raleway"/>
        <a:ea typeface=""/>
        <a:cs typeface=""/>
      </a:majorFont>
      <a:minorFont>
        <a:latin typeface="Spart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F1BB8A-C41E-8F4E-944C-21883D224E35}" vid="{10461F33-040E-5244-89E5-7E3DE26DDE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C4376D56FC3148B74BFDA4A1F55716" ma:contentTypeVersion="16" ma:contentTypeDescription="Create a new document." ma:contentTypeScope="" ma:versionID="f02ea65e7c4cd722ef6d7a71ef88d5c4">
  <xsd:schema xmlns:xsd="http://www.w3.org/2001/XMLSchema" xmlns:xs="http://www.w3.org/2001/XMLSchema" xmlns:p="http://schemas.microsoft.com/office/2006/metadata/properties" xmlns:ns2="50f42098-1743-412d-9d31-8ceb71712f93" xmlns:ns3="98ccb1c9-c8c8-46e4-bab0-52e536188175" targetNamespace="http://schemas.microsoft.com/office/2006/metadata/properties" ma:root="true" ma:fieldsID="e28d407008809a4e198605780990a9fe" ns2:_="" ns3:_="">
    <xsd:import namespace="50f42098-1743-412d-9d31-8ceb71712f93"/>
    <xsd:import namespace="98ccb1c9-c8c8-46e4-bab0-52e536188175"/>
    <xsd:element name="properties">
      <xsd:complexType>
        <xsd:sequence>
          <xsd:element name="documentManagement">
            <xsd:complexType>
              <xsd:all>
                <xsd:element ref="ns2:Notes"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42098-1743-412d-9d31-8ceb71712f93" elementFormDefault="qualified">
    <xsd:import namespace="http://schemas.microsoft.com/office/2006/documentManagement/types"/>
    <xsd:import namespace="http://schemas.microsoft.com/office/infopath/2007/PartnerControls"/>
    <xsd:element name="Notes" ma:index="3" nillable="true" ma:displayName="Notes" ma:description="Additional reference about doc" ma:format="Dropdown" ma:internalName="Notes"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f245b8a-43fc-488a-8640-af8fd79d93c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ccb1c9-c8c8-46e4-bab0-52e536188175"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14" nillable="true" ma:displayName="Taxonomy Catch All Column" ma:hidden="true" ma:list="{cfff7608-1c43-47bb-959a-121df5abf89d}" ma:internalName="TaxCatchAll" ma:readOnly="false" ma:showField="CatchAllData" ma:web="98ccb1c9-c8c8-46e4-bab0-52e5361881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f42098-1743-412d-9d31-8ceb71712f93">
      <Terms xmlns="http://schemas.microsoft.com/office/infopath/2007/PartnerControls"/>
    </lcf76f155ced4ddcb4097134ff3c332f>
    <Notes xmlns="50f42098-1743-412d-9d31-8ceb71712f93" xsi:nil="true"/>
    <TaxCatchAll xmlns="98ccb1c9-c8c8-46e4-bab0-52e53618817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69D4BE-1D98-44CA-B877-2A682B614A23}">
  <ds:schemaRefs>
    <ds:schemaRef ds:uri="50f42098-1743-412d-9d31-8ceb71712f93"/>
    <ds:schemaRef ds:uri="98ccb1c9-c8c8-46e4-bab0-52e5361881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E2A5D4-E0B7-4391-BE96-3C337783F352}">
  <ds:schemaRefs>
    <ds:schemaRef ds:uri="http://schemas.openxmlformats.org/package/2006/metadata/core-properties"/>
    <ds:schemaRef ds:uri="http://purl.org/dc/terms/"/>
    <ds:schemaRef ds:uri="http://purl.org/dc/elements/1.1/"/>
    <ds:schemaRef ds:uri="50f42098-1743-412d-9d31-8ceb71712f93"/>
    <ds:schemaRef ds:uri="http://schemas.microsoft.com/office/2006/documentManagement/types"/>
    <ds:schemaRef ds:uri="98ccb1c9-c8c8-46e4-bab0-52e536188175"/>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C22A155-635B-48C8-BDB9-4418F3AF8E9B}">
  <ds:schemaRefs>
    <ds:schemaRef ds:uri="http://schemas.microsoft.com/sharepoint/v3/contenttype/forms"/>
  </ds:schemaRefs>
</ds:datastoreItem>
</file>

<file path=docMetadata/LabelInfo.xml><?xml version="1.0" encoding="utf-8"?>
<clbl:labelList xmlns:clbl="http://schemas.microsoft.com/office/2020/mipLabelMetadata">
  <clbl:label id="{89db4e91-bad5-4fd0-9ca4-c06485916e3a}" enabled="1" method="Standard" siteId="{f66fae02-5d36-495b-bfe0-78a6ff9f8e6e}" contentBits="0" removed="0"/>
</clbl:labelList>
</file>

<file path=docProps/app.xml><?xml version="1.0" encoding="utf-8"?>
<Properties xmlns="http://schemas.openxmlformats.org/officeDocument/2006/extended-properties" xmlns:vt="http://schemas.openxmlformats.org/officeDocument/2006/docPropsVTypes">
  <Template/>
  <TotalTime>23376</TotalTime>
  <Words>1111</Words>
  <Application>Microsoft Macintosh PowerPoint</Application>
  <PresentationFormat>Widescreen</PresentationFormat>
  <Paragraphs>201</Paragraphs>
  <Slides>37</Slides>
  <Notes>7</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Chalkduster</vt:lpstr>
      <vt:lpstr>Figtree Medium</vt:lpstr>
      <vt:lpstr>Arial</vt:lpstr>
      <vt:lpstr>Figtree ExtraBold</vt:lpstr>
      <vt:lpstr>Figtree Light</vt:lpstr>
      <vt:lpstr>Figtree Black</vt:lpstr>
      <vt:lpstr>Georgia</vt:lpstr>
      <vt:lpstr>Figtree</vt:lpstr>
      <vt:lpstr>Raleway</vt:lpstr>
      <vt:lpstr>Figtree SemiBold</vt:lpstr>
      <vt:lpstr>Unilever DIN Offc Pro Regular</vt:lpstr>
      <vt:lpstr>Spartan</vt:lpstr>
      <vt:lpstr>Calibri</vt:lpstr>
      <vt:lpstr>OneofFour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don’t have seat at the table… you’re on the menu.”</vt:lpstr>
      <vt:lpstr>WE…</vt:lpstr>
      <vt:lpstr>Are the Growth Accelerators</vt:lpstr>
      <vt:lpstr>We do this by  inspiring people to dream up a future</vt:lpstr>
      <vt:lpstr>We provoke Big, Bold Actions</vt:lpstr>
      <vt:lpstr>We do all this proactively.</vt:lpstr>
      <vt:lpstr>PowerPoint Presentation</vt:lpstr>
      <vt:lpstr>Champions  of the World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Anton &amp; Montserrat Font combination</dc:title>
  <dc:creator>Paul Van-Gendt</dc:creator>
  <cp:lastModifiedBy>Trevor Sumner</cp:lastModifiedBy>
  <cp:revision>119</cp:revision>
  <cp:lastPrinted>2021-09-20T16:36:42Z</cp:lastPrinted>
  <dcterms:created xsi:type="dcterms:W3CDTF">2021-08-26T07:27:17Z</dcterms:created>
  <dcterms:modified xsi:type="dcterms:W3CDTF">2025-04-30T01:05:42Z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0x010100F8C4376D56FC3148B74BFDA4A1F55716</vt:lpwstr>
  </property>
  <property fmtid="{D5CDD505-2E9C-101B-9397-08002B2CF9AE}" pid="3" name="MediaServiceImageTags">
    <vt:lpwstr/>
  </property>
</Properties>
</file>